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sldIdLst>
    <p:sldId id="670" r:id="rId2"/>
    <p:sldId id="628" r:id="rId3"/>
    <p:sldId id="679" r:id="rId4"/>
    <p:sldId id="798" r:id="rId5"/>
    <p:sldId id="844" r:id="rId6"/>
    <p:sldId id="819" r:id="rId7"/>
    <p:sldId id="830" r:id="rId8"/>
    <p:sldId id="709" r:id="rId9"/>
    <p:sldId id="824" r:id="rId10"/>
    <p:sldId id="794" r:id="rId11"/>
    <p:sldId id="776" r:id="rId12"/>
    <p:sldId id="687" r:id="rId13"/>
    <p:sldId id="800" r:id="rId14"/>
    <p:sldId id="608" r:id="rId15"/>
  </p:sldIdLst>
  <p:sldSz cx="9144000" cy="6858000" type="screen4x3"/>
  <p:notesSz cx="6954838" cy="93091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00FFFF"/>
    <a:srgbClr val="EF1D4F"/>
    <a:srgbClr val="FF9999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50" autoAdjust="0"/>
    <p:restoredTop sz="87101" autoAdjust="0"/>
  </p:normalViewPr>
  <p:slideViewPr>
    <p:cSldViewPr>
      <p:cViewPr>
        <p:scale>
          <a:sx n="66" d="100"/>
          <a:sy n="66" d="100"/>
        </p:scale>
        <p:origin x="-145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rancisco\Dropbox\Ranking\PPA%20Colegios%20en%20la%20PUC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rancisco\Dropbox\Ranking\PPA%20Colegios%20en%20la%20PUC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Actividad%20Institucional\Sistemas_informaci&#243;n\Indicadores\Indicadores%20curriculares\tasa%20de%20aprobaci&#243;n\Notas%20DEAI%20jlb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F:\Simulador%20RANKING%20cruch%202013.xls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VE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00B0F0"/>
            </a:solidFill>
          </c:spPr>
          <c:cat>
            <c:strRef>
              <c:f>'Toda las carreras ¨PUC'!$C$8:$C$44</c:f>
              <c:strCache>
                <c:ptCount val="37"/>
                <c:pt idx="0">
                  <c:v>ANDREE ENGLISH SCHOOL</c:v>
                </c:pt>
                <c:pt idx="1">
                  <c:v>COLEGIO ALEMAN DE SANTIAGO</c:v>
                </c:pt>
                <c:pt idx="2">
                  <c:v>Total general</c:v>
                </c:pt>
                <c:pt idx="3">
                  <c:v>COLEGIO APOQUINDO FEMENINO</c:v>
                </c:pt>
                <c:pt idx="4">
                  <c:v>COLEGIO APOQUINDO HOMBRES</c:v>
                </c:pt>
                <c:pt idx="5">
                  <c:v>COLEGIO BRADFORD</c:v>
                </c:pt>
                <c:pt idx="6">
                  <c:v>COLEGIO CALASANZ</c:v>
                </c:pt>
                <c:pt idx="7">
                  <c:v>COLEGIO CARAMPANGUE</c:v>
                </c:pt>
                <c:pt idx="8">
                  <c:v>COLEGIO COMPAÑIA DE MARIA -APOQUINDO</c:v>
                </c:pt>
                <c:pt idx="9">
                  <c:v>COLEGIO CORDILLERA DE LAS CONDES</c:v>
                </c:pt>
                <c:pt idx="10">
                  <c:v>COLEGIO COYA</c:v>
                </c:pt>
                <c:pt idx="11">
                  <c:v>COLEGIO CRAIGHOUSE</c:v>
                </c:pt>
                <c:pt idx="12">
                  <c:v>COLEGIO CUMBRES</c:v>
                </c:pt>
                <c:pt idx="13">
                  <c:v>COLEGIO DE LA SALLE</c:v>
                </c:pt>
                <c:pt idx="14">
                  <c:v>COLEGIO DEL SAGRADO CORAZON DE APOQUINDO</c:v>
                </c:pt>
                <c:pt idx="15">
                  <c:v>COLEGIO DEL VERBO DIVINO</c:v>
                </c:pt>
                <c:pt idx="16">
                  <c:v>COLEGIO DUNALASTAIR</c:v>
                </c:pt>
                <c:pt idx="17">
                  <c:v>COLEGIO EVEREST</c:v>
                </c:pt>
                <c:pt idx="18">
                  <c:v>COLEGIO FRANCISCO DE ASIS</c:v>
                </c:pt>
                <c:pt idx="19">
                  <c:v>COLEGIO HUELEN</c:v>
                </c:pt>
                <c:pt idx="20">
                  <c:v>COLEGIO INGLES</c:v>
                </c:pt>
                <c:pt idx="21">
                  <c:v>COLEGIO INSTITUCION  TERESIANA</c:v>
                </c:pt>
                <c:pt idx="22">
                  <c:v>COLEGIO LA MAISONNETTE</c:v>
                </c:pt>
                <c:pt idx="23">
                  <c:v>COLEGIO LOS ANDES</c:v>
                </c:pt>
                <c:pt idx="24">
                  <c:v>COLEGIO PADRE HURTADO Y JUANITA DE LOS ANDES</c:v>
                </c:pt>
                <c:pt idx="25">
                  <c:v>COLEGIO PEDRO DE VALDIVIA - PROVIDENCIA</c:v>
                </c:pt>
                <c:pt idx="26">
                  <c:v>COLEGIO PEDRO DE VALDIVIA LAS CONDES</c:v>
                </c:pt>
                <c:pt idx="27">
                  <c:v>COLEGIO PEDRO DE VALDIVIA PEÑALOLEN  LTDA.</c:v>
                </c:pt>
                <c:pt idx="28">
                  <c:v>COLEGIO PUERTO VARAS</c:v>
                </c:pt>
                <c:pt idx="29">
                  <c:v>COLEGIO PUMAHUE</c:v>
                </c:pt>
                <c:pt idx="30">
                  <c:v>COLEGIO SAN ANSELMO</c:v>
                </c:pt>
                <c:pt idx="31">
                  <c:v>COLEGIO SAN BENITO</c:v>
                </c:pt>
                <c:pt idx="32">
                  <c:v>COLEGIO SAN ESTEBAN DIACONO</c:v>
                </c:pt>
                <c:pt idx="33">
                  <c:v>COLEGIO SAN IGNACIO EL BOSQUE</c:v>
                </c:pt>
                <c:pt idx="34">
                  <c:v>COLEGIO SAN ISIDRO</c:v>
                </c:pt>
                <c:pt idx="35">
                  <c:v>COLEGIO SAN MARCOS</c:v>
                </c:pt>
                <c:pt idx="36">
                  <c:v>COLEGIO SAN PEDRO NOLASCO</c:v>
                </c:pt>
              </c:strCache>
            </c:strRef>
          </c:cat>
          <c:val>
            <c:numRef>
              <c:f>'Toda las carreras ¨PUC'!$D$8:$D$44</c:f>
              <c:numCache>
                <c:formatCode>0.00</c:formatCode>
                <c:ptCount val="37"/>
                <c:pt idx="0">
                  <c:v>5.4158333333333424</c:v>
                </c:pt>
                <c:pt idx="1">
                  <c:v>5.5174999999999965</c:v>
                </c:pt>
                <c:pt idx="2">
                  <c:v>5.2726649590163888</c:v>
                </c:pt>
                <c:pt idx="3">
                  <c:v>5.4682051282051303</c:v>
                </c:pt>
                <c:pt idx="4">
                  <c:v>5.1923076923076916</c:v>
                </c:pt>
                <c:pt idx="5">
                  <c:v>5.4222580645161313</c:v>
                </c:pt>
                <c:pt idx="6">
                  <c:v>5.3421428571428446</c:v>
                </c:pt>
                <c:pt idx="7">
                  <c:v>5.478085106382979</c:v>
                </c:pt>
                <c:pt idx="8">
                  <c:v>5.2858823529411803</c:v>
                </c:pt>
                <c:pt idx="9">
                  <c:v>5.1540845070420502</c:v>
                </c:pt>
                <c:pt idx="10">
                  <c:v>5.5105555555553947</c:v>
                </c:pt>
                <c:pt idx="11">
                  <c:v>5.5412962962962968</c:v>
                </c:pt>
                <c:pt idx="12">
                  <c:v>5.4734848484848477</c:v>
                </c:pt>
                <c:pt idx="13">
                  <c:v>5.3145454545453745</c:v>
                </c:pt>
                <c:pt idx="14">
                  <c:v>5.5408695652173909</c:v>
                </c:pt>
                <c:pt idx="15">
                  <c:v>5.5663829787233956</c:v>
                </c:pt>
                <c:pt idx="16">
                  <c:v>5.7213793103449024</c:v>
                </c:pt>
                <c:pt idx="17">
                  <c:v>5.3921428571428365</c:v>
                </c:pt>
                <c:pt idx="18">
                  <c:v>5.4491935483870959</c:v>
                </c:pt>
                <c:pt idx="19">
                  <c:v>5.4753968253968424</c:v>
                </c:pt>
                <c:pt idx="20">
                  <c:v>5.1719444444444429</c:v>
                </c:pt>
                <c:pt idx="21">
                  <c:v>5.6904166666664757</c:v>
                </c:pt>
                <c:pt idx="22">
                  <c:v>5.5278431372549015</c:v>
                </c:pt>
                <c:pt idx="23">
                  <c:v>5.7065217391304328</c:v>
                </c:pt>
                <c:pt idx="24">
                  <c:v>5.3385937499999976</c:v>
                </c:pt>
                <c:pt idx="25">
                  <c:v>5.6231034482758346</c:v>
                </c:pt>
                <c:pt idx="26">
                  <c:v>5.1497297297297324</c:v>
                </c:pt>
                <c:pt idx="27">
                  <c:v>5.4930555555555465</c:v>
                </c:pt>
                <c:pt idx="28">
                  <c:v>5.1369696969697003</c:v>
                </c:pt>
                <c:pt idx="29">
                  <c:v>5.3870370370368885</c:v>
                </c:pt>
                <c:pt idx="30">
                  <c:v>5.0737837837839654</c:v>
                </c:pt>
                <c:pt idx="31">
                  <c:v>5.3569158878503655</c:v>
                </c:pt>
                <c:pt idx="32">
                  <c:v>5.4310000000000134</c:v>
                </c:pt>
                <c:pt idx="33">
                  <c:v>5.6187499999999986</c:v>
                </c:pt>
                <c:pt idx="34">
                  <c:v>5.150980392156864</c:v>
                </c:pt>
                <c:pt idx="35">
                  <c:v>5.3199999999999976</c:v>
                </c:pt>
                <c:pt idx="36">
                  <c:v>5.4421874999999966</c:v>
                </c:pt>
              </c:numCache>
            </c:numRef>
          </c:val>
        </c:ser>
        <c:ser>
          <c:idx val="1"/>
          <c:order val="1"/>
          <c:cat>
            <c:strRef>
              <c:f>'Toda las carreras ¨PUC'!$C$8:$C$44</c:f>
              <c:strCache>
                <c:ptCount val="37"/>
                <c:pt idx="0">
                  <c:v>ANDREE ENGLISH SCHOOL</c:v>
                </c:pt>
                <c:pt idx="1">
                  <c:v>COLEGIO ALEMAN DE SANTIAGO</c:v>
                </c:pt>
                <c:pt idx="2">
                  <c:v>Total general</c:v>
                </c:pt>
                <c:pt idx="3">
                  <c:v>COLEGIO APOQUINDO FEMENINO</c:v>
                </c:pt>
                <c:pt idx="4">
                  <c:v>COLEGIO APOQUINDO HOMBRES</c:v>
                </c:pt>
                <c:pt idx="5">
                  <c:v>COLEGIO BRADFORD</c:v>
                </c:pt>
                <c:pt idx="6">
                  <c:v>COLEGIO CALASANZ</c:v>
                </c:pt>
                <c:pt idx="7">
                  <c:v>COLEGIO CARAMPANGUE</c:v>
                </c:pt>
                <c:pt idx="8">
                  <c:v>COLEGIO COMPAÑIA DE MARIA -APOQUINDO</c:v>
                </c:pt>
                <c:pt idx="9">
                  <c:v>COLEGIO CORDILLERA DE LAS CONDES</c:v>
                </c:pt>
                <c:pt idx="10">
                  <c:v>COLEGIO COYA</c:v>
                </c:pt>
                <c:pt idx="11">
                  <c:v>COLEGIO CRAIGHOUSE</c:v>
                </c:pt>
                <c:pt idx="12">
                  <c:v>COLEGIO CUMBRES</c:v>
                </c:pt>
                <c:pt idx="13">
                  <c:v>COLEGIO DE LA SALLE</c:v>
                </c:pt>
                <c:pt idx="14">
                  <c:v>COLEGIO DEL SAGRADO CORAZON DE APOQUINDO</c:v>
                </c:pt>
                <c:pt idx="15">
                  <c:v>COLEGIO DEL VERBO DIVINO</c:v>
                </c:pt>
                <c:pt idx="16">
                  <c:v>COLEGIO DUNALASTAIR</c:v>
                </c:pt>
                <c:pt idx="17">
                  <c:v>COLEGIO EVEREST</c:v>
                </c:pt>
                <c:pt idx="18">
                  <c:v>COLEGIO FRANCISCO DE ASIS</c:v>
                </c:pt>
                <c:pt idx="19">
                  <c:v>COLEGIO HUELEN</c:v>
                </c:pt>
                <c:pt idx="20">
                  <c:v>COLEGIO INGLES</c:v>
                </c:pt>
                <c:pt idx="21">
                  <c:v>COLEGIO INSTITUCION  TERESIANA</c:v>
                </c:pt>
                <c:pt idx="22">
                  <c:v>COLEGIO LA MAISONNETTE</c:v>
                </c:pt>
                <c:pt idx="23">
                  <c:v>COLEGIO LOS ANDES</c:v>
                </c:pt>
                <c:pt idx="24">
                  <c:v>COLEGIO PADRE HURTADO Y JUANITA DE LOS ANDES</c:v>
                </c:pt>
                <c:pt idx="25">
                  <c:v>COLEGIO PEDRO DE VALDIVIA - PROVIDENCIA</c:v>
                </c:pt>
                <c:pt idx="26">
                  <c:v>COLEGIO PEDRO DE VALDIVIA LAS CONDES</c:v>
                </c:pt>
                <c:pt idx="27">
                  <c:v>COLEGIO PEDRO DE VALDIVIA PEÑALOLEN  LTDA.</c:v>
                </c:pt>
                <c:pt idx="28">
                  <c:v>COLEGIO PUERTO VARAS</c:v>
                </c:pt>
                <c:pt idx="29">
                  <c:v>COLEGIO PUMAHUE</c:v>
                </c:pt>
                <c:pt idx="30">
                  <c:v>COLEGIO SAN ANSELMO</c:v>
                </c:pt>
                <c:pt idx="31">
                  <c:v>COLEGIO SAN BENITO</c:v>
                </c:pt>
                <c:pt idx="32">
                  <c:v>COLEGIO SAN ESTEBAN DIACONO</c:v>
                </c:pt>
                <c:pt idx="33">
                  <c:v>COLEGIO SAN IGNACIO EL BOSQUE</c:v>
                </c:pt>
                <c:pt idx="34">
                  <c:v>COLEGIO SAN ISIDRO</c:v>
                </c:pt>
                <c:pt idx="35">
                  <c:v>COLEGIO SAN MARCOS</c:v>
                </c:pt>
                <c:pt idx="36">
                  <c:v>COLEGIO SAN PEDRO NOLASCO</c:v>
                </c:pt>
              </c:strCache>
            </c:strRef>
          </c:cat>
          <c:val>
            <c:numRef>
              <c:f>'Toda las carreras ¨PUC'!$E$8:$E$44</c:f>
            </c:numRef>
          </c:val>
        </c:ser>
        <c:ser>
          <c:idx val="2"/>
          <c:order val="2"/>
          <c:spPr>
            <a:solidFill>
              <a:srgbClr val="FF0000"/>
            </a:solidFill>
          </c:spPr>
          <c:cat>
            <c:strRef>
              <c:f>'Toda las carreras ¨PUC'!$C$8:$C$44</c:f>
              <c:strCache>
                <c:ptCount val="37"/>
                <c:pt idx="0">
                  <c:v>ANDREE ENGLISH SCHOOL</c:v>
                </c:pt>
                <c:pt idx="1">
                  <c:v>COLEGIO ALEMAN DE SANTIAGO</c:v>
                </c:pt>
                <c:pt idx="2">
                  <c:v>Total general</c:v>
                </c:pt>
                <c:pt idx="3">
                  <c:v>COLEGIO APOQUINDO FEMENINO</c:v>
                </c:pt>
                <c:pt idx="4">
                  <c:v>COLEGIO APOQUINDO HOMBRES</c:v>
                </c:pt>
                <c:pt idx="5">
                  <c:v>COLEGIO BRADFORD</c:v>
                </c:pt>
                <c:pt idx="6">
                  <c:v>COLEGIO CALASANZ</c:v>
                </c:pt>
                <c:pt idx="7">
                  <c:v>COLEGIO CARAMPANGUE</c:v>
                </c:pt>
                <c:pt idx="8">
                  <c:v>COLEGIO COMPAÑIA DE MARIA -APOQUINDO</c:v>
                </c:pt>
                <c:pt idx="9">
                  <c:v>COLEGIO CORDILLERA DE LAS CONDES</c:v>
                </c:pt>
                <c:pt idx="10">
                  <c:v>COLEGIO COYA</c:v>
                </c:pt>
                <c:pt idx="11">
                  <c:v>COLEGIO CRAIGHOUSE</c:v>
                </c:pt>
                <c:pt idx="12">
                  <c:v>COLEGIO CUMBRES</c:v>
                </c:pt>
                <c:pt idx="13">
                  <c:v>COLEGIO DE LA SALLE</c:v>
                </c:pt>
                <c:pt idx="14">
                  <c:v>COLEGIO DEL SAGRADO CORAZON DE APOQUINDO</c:v>
                </c:pt>
                <c:pt idx="15">
                  <c:v>COLEGIO DEL VERBO DIVINO</c:v>
                </c:pt>
                <c:pt idx="16">
                  <c:v>COLEGIO DUNALASTAIR</c:v>
                </c:pt>
                <c:pt idx="17">
                  <c:v>COLEGIO EVEREST</c:v>
                </c:pt>
                <c:pt idx="18">
                  <c:v>COLEGIO FRANCISCO DE ASIS</c:v>
                </c:pt>
                <c:pt idx="19">
                  <c:v>COLEGIO HUELEN</c:v>
                </c:pt>
                <c:pt idx="20">
                  <c:v>COLEGIO INGLES</c:v>
                </c:pt>
                <c:pt idx="21">
                  <c:v>COLEGIO INSTITUCION  TERESIANA</c:v>
                </c:pt>
                <c:pt idx="22">
                  <c:v>COLEGIO LA MAISONNETTE</c:v>
                </c:pt>
                <c:pt idx="23">
                  <c:v>COLEGIO LOS ANDES</c:v>
                </c:pt>
                <c:pt idx="24">
                  <c:v>COLEGIO PADRE HURTADO Y JUANITA DE LOS ANDES</c:v>
                </c:pt>
                <c:pt idx="25">
                  <c:v>COLEGIO PEDRO DE VALDIVIA - PROVIDENCIA</c:v>
                </c:pt>
                <c:pt idx="26">
                  <c:v>COLEGIO PEDRO DE VALDIVIA LAS CONDES</c:v>
                </c:pt>
                <c:pt idx="27">
                  <c:v>COLEGIO PEDRO DE VALDIVIA PEÑALOLEN  LTDA.</c:v>
                </c:pt>
                <c:pt idx="28">
                  <c:v>COLEGIO PUERTO VARAS</c:v>
                </c:pt>
                <c:pt idx="29">
                  <c:v>COLEGIO PUMAHUE</c:v>
                </c:pt>
                <c:pt idx="30">
                  <c:v>COLEGIO SAN ANSELMO</c:v>
                </c:pt>
                <c:pt idx="31">
                  <c:v>COLEGIO SAN BENITO</c:v>
                </c:pt>
                <c:pt idx="32">
                  <c:v>COLEGIO SAN ESTEBAN DIACONO</c:v>
                </c:pt>
                <c:pt idx="33">
                  <c:v>COLEGIO SAN IGNACIO EL BOSQUE</c:v>
                </c:pt>
                <c:pt idx="34">
                  <c:v>COLEGIO SAN ISIDRO</c:v>
                </c:pt>
                <c:pt idx="35">
                  <c:v>COLEGIO SAN MARCOS</c:v>
                </c:pt>
                <c:pt idx="36">
                  <c:v>COLEGIO SAN PEDRO NOLASCO</c:v>
                </c:pt>
              </c:strCache>
            </c:strRef>
          </c:cat>
          <c:val>
            <c:numRef>
              <c:f>'Toda las carreras ¨PUC'!$F$8:$F$44</c:f>
              <c:numCache>
                <c:formatCode>0.00</c:formatCode>
                <c:ptCount val="37"/>
                <c:pt idx="0">
                  <c:v>4.8599180327868856</c:v>
                </c:pt>
                <c:pt idx="1">
                  <c:v>5.2013661202187134</c:v>
                </c:pt>
                <c:pt idx="2">
                  <c:v>4.9131783289046034</c:v>
                </c:pt>
                <c:pt idx="3">
                  <c:v>5.1828048780485831</c:v>
                </c:pt>
                <c:pt idx="4">
                  <c:v>4.7958333333333334</c:v>
                </c:pt>
                <c:pt idx="5">
                  <c:v>4.9921428571428565</c:v>
                </c:pt>
                <c:pt idx="6">
                  <c:v>5.0501834862385326</c:v>
                </c:pt>
                <c:pt idx="7">
                  <c:v>4.8534177215189747</c:v>
                </c:pt>
                <c:pt idx="8">
                  <c:v>4.9880769230769229</c:v>
                </c:pt>
                <c:pt idx="9">
                  <c:v>4.8467682926829534</c:v>
                </c:pt>
                <c:pt idx="10">
                  <c:v>4.9726415094339824</c:v>
                </c:pt>
                <c:pt idx="11">
                  <c:v>4.8675294117647061</c:v>
                </c:pt>
                <c:pt idx="12">
                  <c:v>5.0487433155080534</c:v>
                </c:pt>
                <c:pt idx="13">
                  <c:v>4.8447457627118684</c:v>
                </c:pt>
                <c:pt idx="14">
                  <c:v>5.2168897637795304</c:v>
                </c:pt>
                <c:pt idx="15">
                  <c:v>4.9654098360655246</c:v>
                </c:pt>
                <c:pt idx="16">
                  <c:v>4.9115151515151476</c:v>
                </c:pt>
                <c:pt idx="17">
                  <c:v>4.7884848484848446</c:v>
                </c:pt>
                <c:pt idx="18">
                  <c:v>5.0087234042553934</c:v>
                </c:pt>
                <c:pt idx="19">
                  <c:v>5.2033333333334024</c:v>
                </c:pt>
                <c:pt idx="20">
                  <c:v>4.7245283018867665</c:v>
                </c:pt>
                <c:pt idx="21">
                  <c:v>5.2236842105261978</c:v>
                </c:pt>
                <c:pt idx="22">
                  <c:v>5.0686486486486499</c:v>
                </c:pt>
                <c:pt idx="23">
                  <c:v>5.2952919708029142</c:v>
                </c:pt>
                <c:pt idx="24">
                  <c:v>5.1600921658986154</c:v>
                </c:pt>
                <c:pt idx="25">
                  <c:v>4.9315000000000024</c:v>
                </c:pt>
                <c:pt idx="26">
                  <c:v>4.9048148148148076</c:v>
                </c:pt>
                <c:pt idx="27">
                  <c:v>4.7541666666666647</c:v>
                </c:pt>
                <c:pt idx="28">
                  <c:v>4.8743589743589748</c:v>
                </c:pt>
                <c:pt idx="29">
                  <c:v>5.0465217391304353</c:v>
                </c:pt>
                <c:pt idx="30">
                  <c:v>4.9746666666666703</c:v>
                </c:pt>
                <c:pt idx="31">
                  <c:v>5.0305810397553445</c:v>
                </c:pt>
                <c:pt idx="32">
                  <c:v>4.9568749999999966</c:v>
                </c:pt>
                <c:pt idx="33">
                  <c:v>5.0853797468354456</c:v>
                </c:pt>
                <c:pt idx="34">
                  <c:v>4.9618181818182014</c:v>
                </c:pt>
                <c:pt idx="35">
                  <c:v>5.0141999999999856</c:v>
                </c:pt>
                <c:pt idx="36">
                  <c:v>4.76686046511628</c:v>
                </c:pt>
              </c:numCache>
            </c:numRef>
          </c:val>
        </c:ser>
        <c:dLbls/>
        <c:gapWidth val="50"/>
        <c:axId val="130764160"/>
        <c:axId val="131306624"/>
      </c:barChart>
      <c:catAx>
        <c:axId val="130764160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lang="es-CL" sz="900"/>
            </a:pPr>
            <a:endParaRPr lang="es-VE"/>
          </a:p>
        </c:txPr>
        <c:crossAx val="131306624"/>
        <c:crosses val="autoZero"/>
        <c:auto val="1"/>
        <c:lblAlgn val="ctr"/>
        <c:lblOffset val="100"/>
      </c:catAx>
      <c:valAx>
        <c:axId val="131306624"/>
        <c:scaling>
          <c:orientation val="minMax"/>
          <c:max val="6"/>
          <c:min val="4"/>
        </c:scaling>
        <c:axPos val="b"/>
        <c:numFmt formatCode="0.00" sourceLinked="1"/>
        <c:tickLblPos val="nextTo"/>
        <c:txPr>
          <a:bodyPr/>
          <a:lstStyle/>
          <a:p>
            <a:pPr>
              <a:defRPr lang="es-CL" sz="1200"/>
            </a:pPr>
            <a:endParaRPr lang="es-VE"/>
          </a:p>
        </c:txPr>
        <c:crossAx val="1307641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s-VE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VE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00B0F0"/>
            </a:solidFill>
          </c:spPr>
          <c:dPt>
            <c:idx val="15"/>
            <c:spPr>
              <a:solidFill>
                <a:srgbClr val="0070C0"/>
              </a:solidFill>
            </c:spPr>
          </c:dPt>
          <c:dPt>
            <c:idx val="20"/>
            <c:spPr>
              <a:solidFill>
                <a:srgbClr val="0070C0"/>
              </a:solidFill>
            </c:spPr>
          </c:dPt>
          <c:dPt>
            <c:idx val="21"/>
            <c:spPr>
              <a:solidFill>
                <a:srgbClr val="0070C0"/>
              </a:solidFill>
            </c:spPr>
          </c:dPt>
          <c:dPt>
            <c:idx val="22"/>
            <c:spPr>
              <a:solidFill>
                <a:srgbClr val="0070C0"/>
              </a:solidFill>
            </c:spPr>
          </c:dPt>
          <c:dPt>
            <c:idx val="23"/>
            <c:spPr>
              <a:solidFill>
                <a:srgbClr val="0070C0"/>
              </a:solidFill>
            </c:spPr>
          </c:dPt>
          <c:cat>
            <c:strRef>
              <c:f>'Toda las carreras ¨PUC'!$C$45:$C$1343</c:f>
              <c:strCache>
                <c:ptCount val="37"/>
                <c:pt idx="0">
                  <c:v>COLEGIO SAN VIATOR</c:v>
                </c:pt>
                <c:pt idx="1">
                  <c:v>COLEGIO SANTA URSULA</c:v>
                </c:pt>
                <c:pt idx="2">
                  <c:v>COLEGIO TABANCURA</c:v>
                </c:pt>
                <c:pt idx="3">
                  <c:v>COLEGIO TABOR Y NAZARETH</c:v>
                </c:pt>
                <c:pt idx="4">
                  <c:v>COLEGIO TERESIANO ENRIQUE DE OSSO</c:v>
                </c:pt>
                <c:pt idx="5">
                  <c:v>COLEGIO WENLOCK SCHOOL</c:v>
                </c:pt>
                <c:pt idx="6">
                  <c:v>FUNDACION EDUC. COLEGIO DE LOS SAGRADOS CORAZ</c:v>
                </c:pt>
                <c:pt idx="7">
                  <c:v>FUNDACION EDUC. COLEGIO DE LOS SSCC-MANQUEHUE</c:v>
                </c:pt>
                <c:pt idx="8">
                  <c:v>FUNDACION EDUCACIONAL SANTIAGO COLLEGE</c:v>
                </c:pt>
                <c:pt idx="9">
                  <c:v>GREENHOUSE SCHOOL</c:v>
                </c:pt>
                <c:pt idx="10">
                  <c:v>INSTITUTO ALONSO DE ERCILLA</c:v>
                </c:pt>
                <c:pt idx="11">
                  <c:v>INSTITUTO DE HUMANIDADES LUIS CAMPINO</c:v>
                </c:pt>
                <c:pt idx="12">
                  <c:v>INSTITUTO HEBREO DR.CHAIM WEIZMANN</c:v>
                </c:pt>
                <c:pt idx="13">
                  <c:v>INSTITUTO INGLES DE RANCAGUA</c:v>
                </c:pt>
                <c:pt idx="14">
                  <c:v>INSTITUTO MIGUEL LEON PRADO</c:v>
                </c:pt>
                <c:pt idx="15">
                  <c:v>INSTITUTO NACIONAL GENERAL JOSE M.CARRERA</c:v>
                </c:pt>
                <c:pt idx="16">
                  <c:v>INSTITUTO O'HIGGINS</c:v>
                </c:pt>
                <c:pt idx="17">
                  <c:v>INSTITUTO SAGRADO CORAZON</c:v>
                </c:pt>
                <c:pt idx="18">
                  <c:v>INSTITUTO SAN FERNANDO</c:v>
                </c:pt>
                <c:pt idx="19">
                  <c:v>INSTITUTO SAN PABLO MISIONERO</c:v>
                </c:pt>
                <c:pt idx="20">
                  <c:v>LICEO CARMELA CARVAJAL DE PRAT (EX. A-44)</c:v>
                </c:pt>
                <c:pt idx="21">
                  <c:v>LICEO JOSE VICTORINO LASTARRIA A-45</c:v>
                </c:pt>
                <c:pt idx="22">
                  <c:v>LICEO Nº1 JAVIERA CARRERA (EX.A-1)</c:v>
                </c:pt>
                <c:pt idx="23">
                  <c:v>LICEO SIETE DE NIÑAS DE PROVIDENCIA (EX. A43)</c:v>
                </c:pt>
                <c:pt idx="24">
                  <c:v>LYCEE DE L'ALLIANCE FRANCAISE A. DE  ST-EXUPE</c:v>
                </c:pt>
                <c:pt idx="25">
                  <c:v>NO TIENE</c:v>
                </c:pt>
                <c:pt idx="26">
                  <c:v>REDLAND SCHOOL</c:v>
                </c:pt>
                <c:pt idx="27">
                  <c:v>SAINT GABRIEL'S  SCHOOL</c:v>
                </c:pt>
                <c:pt idx="28">
                  <c:v>SAINT GASPAR COLLEGE</c:v>
                </c:pt>
                <c:pt idx="29">
                  <c:v>SAINT GEORGE'S  COLLEGE</c:v>
                </c:pt>
                <c:pt idx="30">
                  <c:v>SCUOLA ITALIANA VITTORIO MONTIGLIO</c:v>
                </c:pt>
                <c:pt idx="31">
                  <c:v>THE ENGLISH INSTITUTE</c:v>
                </c:pt>
                <c:pt idx="32">
                  <c:v>THE GRANGE SCHOOL</c:v>
                </c:pt>
                <c:pt idx="33">
                  <c:v>THE MAYFLOWER SCHOOL</c:v>
                </c:pt>
                <c:pt idx="34">
                  <c:v>THE NEWLAND SCHOOL</c:v>
                </c:pt>
                <c:pt idx="35">
                  <c:v>TREWHELA'S ENGLISH SCHOOL</c:v>
                </c:pt>
                <c:pt idx="36">
                  <c:v>VILLA MARIA ACADEMY</c:v>
                </c:pt>
              </c:strCache>
            </c:strRef>
          </c:cat>
          <c:val>
            <c:numRef>
              <c:f>'Toda las carreras ¨PUC'!$D$45:$D$1343</c:f>
              <c:numCache>
                <c:formatCode>0.00</c:formatCode>
                <c:ptCount val="37"/>
                <c:pt idx="0">
                  <c:v>5.1316000000000024</c:v>
                </c:pt>
                <c:pt idx="1">
                  <c:v>5.5557142857142878</c:v>
                </c:pt>
                <c:pt idx="2">
                  <c:v>5.5867543859649134</c:v>
                </c:pt>
                <c:pt idx="3">
                  <c:v>5.4244578313251655</c:v>
                </c:pt>
                <c:pt idx="4">
                  <c:v>5.4460000000000024</c:v>
                </c:pt>
                <c:pt idx="5">
                  <c:v>5.5722857142857105</c:v>
                </c:pt>
                <c:pt idx="6">
                  <c:v>5.0516129032258084</c:v>
                </c:pt>
                <c:pt idx="7">
                  <c:v>5.4605357142856965</c:v>
                </c:pt>
                <c:pt idx="8">
                  <c:v>5.6344859813083765</c:v>
                </c:pt>
                <c:pt idx="9">
                  <c:v>5.2434374999999989</c:v>
                </c:pt>
                <c:pt idx="10">
                  <c:v>5.5763157894737034</c:v>
                </c:pt>
                <c:pt idx="11">
                  <c:v>5.2092307692307704</c:v>
                </c:pt>
                <c:pt idx="12">
                  <c:v>5.4214893617021334</c:v>
                </c:pt>
                <c:pt idx="13">
                  <c:v>5.2539999999999996</c:v>
                </c:pt>
                <c:pt idx="14">
                  <c:v>5.3491428571428559</c:v>
                </c:pt>
                <c:pt idx="15">
                  <c:v>5.5812195121951333</c:v>
                </c:pt>
                <c:pt idx="16">
                  <c:v>5.2148076923076916</c:v>
                </c:pt>
                <c:pt idx="17">
                  <c:v>5.4474999999999989</c:v>
                </c:pt>
                <c:pt idx="18">
                  <c:v>5.5182500000000001</c:v>
                </c:pt>
                <c:pt idx="19">
                  <c:v>5.1619999999999946</c:v>
                </c:pt>
                <c:pt idx="20">
                  <c:v>5.6473809523808765</c:v>
                </c:pt>
                <c:pt idx="21">
                  <c:v>5.2250000000000005</c:v>
                </c:pt>
                <c:pt idx="22">
                  <c:v>5.5001960784313697</c:v>
                </c:pt>
                <c:pt idx="23">
                  <c:v>5.4991176470588226</c:v>
                </c:pt>
                <c:pt idx="24">
                  <c:v>5.2027419354839024</c:v>
                </c:pt>
                <c:pt idx="25">
                  <c:v>5.0367500000000014</c:v>
                </c:pt>
                <c:pt idx="26">
                  <c:v>5.5690322580645155</c:v>
                </c:pt>
                <c:pt idx="27">
                  <c:v>5.532297297297295</c:v>
                </c:pt>
                <c:pt idx="28">
                  <c:v>5.6003333333333334</c:v>
                </c:pt>
                <c:pt idx="29">
                  <c:v>5.3694202898550696</c:v>
                </c:pt>
                <c:pt idx="30">
                  <c:v>5.25</c:v>
                </c:pt>
                <c:pt idx="31">
                  <c:v>5.3343243243243323</c:v>
                </c:pt>
                <c:pt idx="32">
                  <c:v>5.4927368421052245</c:v>
                </c:pt>
                <c:pt idx="33">
                  <c:v>5.2441379310344756</c:v>
                </c:pt>
                <c:pt idx="34">
                  <c:v>5.5463793103449124</c:v>
                </c:pt>
                <c:pt idx="35">
                  <c:v>5.5511904761904747</c:v>
                </c:pt>
                <c:pt idx="36">
                  <c:v>5.6015044247787626</c:v>
                </c:pt>
              </c:numCache>
            </c:numRef>
          </c:val>
        </c:ser>
        <c:ser>
          <c:idx val="1"/>
          <c:order val="1"/>
          <c:cat>
            <c:strRef>
              <c:f>'Toda las carreras ¨PUC'!$C$45:$C$1343</c:f>
              <c:strCache>
                <c:ptCount val="37"/>
                <c:pt idx="0">
                  <c:v>COLEGIO SAN VIATOR</c:v>
                </c:pt>
                <c:pt idx="1">
                  <c:v>COLEGIO SANTA URSULA</c:v>
                </c:pt>
                <c:pt idx="2">
                  <c:v>COLEGIO TABANCURA</c:v>
                </c:pt>
                <c:pt idx="3">
                  <c:v>COLEGIO TABOR Y NAZARETH</c:v>
                </c:pt>
                <c:pt idx="4">
                  <c:v>COLEGIO TERESIANO ENRIQUE DE OSSO</c:v>
                </c:pt>
                <c:pt idx="5">
                  <c:v>COLEGIO WENLOCK SCHOOL</c:v>
                </c:pt>
                <c:pt idx="6">
                  <c:v>FUNDACION EDUC. COLEGIO DE LOS SAGRADOS CORAZ</c:v>
                </c:pt>
                <c:pt idx="7">
                  <c:v>FUNDACION EDUC. COLEGIO DE LOS SSCC-MANQUEHUE</c:v>
                </c:pt>
                <c:pt idx="8">
                  <c:v>FUNDACION EDUCACIONAL SANTIAGO COLLEGE</c:v>
                </c:pt>
                <c:pt idx="9">
                  <c:v>GREENHOUSE SCHOOL</c:v>
                </c:pt>
                <c:pt idx="10">
                  <c:v>INSTITUTO ALONSO DE ERCILLA</c:v>
                </c:pt>
                <c:pt idx="11">
                  <c:v>INSTITUTO DE HUMANIDADES LUIS CAMPINO</c:v>
                </c:pt>
                <c:pt idx="12">
                  <c:v>INSTITUTO HEBREO DR.CHAIM WEIZMANN</c:v>
                </c:pt>
                <c:pt idx="13">
                  <c:v>INSTITUTO INGLES DE RANCAGUA</c:v>
                </c:pt>
                <c:pt idx="14">
                  <c:v>INSTITUTO MIGUEL LEON PRADO</c:v>
                </c:pt>
                <c:pt idx="15">
                  <c:v>INSTITUTO NACIONAL GENERAL JOSE M.CARRERA</c:v>
                </c:pt>
                <c:pt idx="16">
                  <c:v>INSTITUTO O'HIGGINS</c:v>
                </c:pt>
                <c:pt idx="17">
                  <c:v>INSTITUTO SAGRADO CORAZON</c:v>
                </c:pt>
                <c:pt idx="18">
                  <c:v>INSTITUTO SAN FERNANDO</c:v>
                </c:pt>
                <c:pt idx="19">
                  <c:v>INSTITUTO SAN PABLO MISIONERO</c:v>
                </c:pt>
                <c:pt idx="20">
                  <c:v>LICEO CARMELA CARVAJAL DE PRAT (EX. A-44)</c:v>
                </c:pt>
                <c:pt idx="21">
                  <c:v>LICEO JOSE VICTORINO LASTARRIA A-45</c:v>
                </c:pt>
                <c:pt idx="22">
                  <c:v>LICEO Nº1 JAVIERA CARRERA (EX.A-1)</c:v>
                </c:pt>
                <c:pt idx="23">
                  <c:v>LICEO SIETE DE NIÑAS DE PROVIDENCIA (EX. A43)</c:v>
                </c:pt>
                <c:pt idx="24">
                  <c:v>LYCEE DE L'ALLIANCE FRANCAISE A. DE  ST-EXUPE</c:v>
                </c:pt>
                <c:pt idx="25">
                  <c:v>NO TIENE</c:v>
                </c:pt>
                <c:pt idx="26">
                  <c:v>REDLAND SCHOOL</c:v>
                </c:pt>
                <c:pt idx="27">
                  <c:v>SAINT GABRIEL'S  SCHOOL</c:v>
                </c:pt>
                <c:pt idx="28">
                  <c:v>SAINT GASPAR COLLEGE</c:v>
                </c:pt>
                <c:pt idx="29">
                  <c:v>SAINT GEORGE'S  COLLEGE</c:v>
                </c:pt>
                <c:pt idx="30">
                  <c:v>SCUOLA ITALIANA VITTORIO MONTIGLIO</c:v>
                </c:pt>
                <c:pt idx="31">
                  <c:v>THE ENGLISH INSTITUTE</c:v>
                </c:pt>
                <c:pt idx="32">
                  <c:v>THE GRANGE SCHOOL</c:v>
                </c:pt>
                <c:pt idx="33">
                  <c:v>THE MAYFLOWER SCHOOL</c:v>
                </c:pt>
                <c:pt idx="34">
                  <c:v>THE NEWLAND SCHOOL</c:v>
                </c:pt>
                <c:pt idx="35">
                  <c:v>TREWHELA'S ENGLISH SCHOOL</c:v>
                </c:pt>
                <c:pt idx="36">
                  <c:v>VILLA MARIA ACADEMY</c:v>
                </c:pt>
              </c:strCache>
            </c:strRef>
          </c:cat>
          <c:val>
            <c:numRef>
              <c:f>'Toda las carreras ¨PUC'!$E$45:$E$1343</c:f>
            </c:numRef>
          </c:val>
        </c:ser>
        <c:ser>
          <c:idx val="2"/>
          <c:order val="2"/>
          <c:spPr>
            <a:solidFill>
              <a:srgbClr val="FF0000"/>
            </a:solidFill>
          </c:spPr>
          <c:cat>
            <c:strRef>
              <c:f>'Toda las carreras ¨PUC'!$C$45:$C$1343</c:f>
              <c:strCache>
                <c:ptCount val="37"/>
                <c:pt idx="0">
                  <c:v>COLEGIO SAN VIATOR</c:v>
                </c:pt>
                <c:pt idx="1">
                  <c:v>COLEGIO SANTA URSULA</c:v>
                </c:pt>
                <c:pt idx="2">
                  <c:v>COLEGIO TABANCURA</c:v>
                </c:pt>
                <c:pt idx="3">
                  <c:v>COLEGIO TABOR Y NAZARETH</c:v>
                </c:pt>
                <c:pt idx="4">
                  <c:v>COLEGIO TERESIANO ENRIQUE DE OSSO</c:v>
                </c:pt>
                <c:pt idx="5">
                  <c:v>COLEGIO WENLOCK SCHOOL</c:v>
                </c:pt>
                <c:pt idx="6">
                  <c:v>FUNDACION EDUC. COLEGIO DE LOS SAGRADOS CORAZ</c:v>
                </c:pt>
                <c:pt idx="7">
                  <c:v>FUNDACION EDUC. COLEGIO DE LOS SSCC-MANQUEHUE</c:v>
                </c:pt>
                <c:pt idx="8">
                  <c:v>FUNDACION EDUCACIONAL SANTIAGO COLLEGE</c:v>
                </c:pt>
                <c:pt idx="9">
                  <c:v>GREENHOUSE SCHOOL</c:v>
                </c:pt>
                <c:pt idx="10">
                  <c:v>INSTITUTO ALONSO DE ERCILLA</c:v>
                </c:pt>
                <c:pt idx="11">
                  <c:v>INSTITUTO DE HUMANIDADES LUIS CAMPINO</c:v>
                </c:pt>
                <c:pt idx="12">
                  <c:v>INSTITUTO HEBREO DR.CHAIM WEIZMANN</c:v>
                </c:pt>
                <c:pt idx="13">
                  <c:v>INSTITUTO INGLES DE RANCAGUA</c:v>
                </c:pt>
                <c:pt idx="14">
                  <c:v>INSTITUTO MIGUEL LEON PRADO</c:v>
                </c:pt>
                <c:pt idx="15">
                  <c:v>INSTITUTO NACIONAL GENERAL JOSE M.CARRERA</c:v>
                </c:pt>
                <c:pt idx="16">
                  <c:v>INSTITUTO O'HIGGINS</c:v>
                </c:pt>
                <c:pt idx="17">
                  <c:v>INSTITUTO SAGRADO CORAZON</c:v>
                </c:pt>
                <c:pt idx="18">
                  <c:v>INSTITUTO SAN FERNANDO</c:v>
                </c:pt>
                <c:pt idx="19">
                  <c:v>INSTITUTO SAN PABLO MISIONERO</c:v>
                </c:pt>
                <c:pt idx="20">
                  <c:v>LICEO CARMELA CARVAJAL DE PRAT (EX. A-44)</c:v>
                </c:pt>
                <c:pt idx="21">
                  <c:v>LICEO JOSE VICTORINO LASTARRIA A-45</c:v>
                </c:pt>
                <c:pt idx="22">
                  <c:v>LICEO Nº1 JAVIERA CARRERA (EX.A-1)</c:v>
                </c:pt>
                <c:pt idx="23">
                  <c:v>LICEO SIETE DE NIÑAS DE PROVIDENCIA (EX. A43)</c:v>
                </c:pt>
                <c:pt idx="24">
                  <c:v>LYCEE DE L'ALLIANCE FRANCAISE A. DE  ST-EXUPE</c:v>
                </c:pt>
                <c:pt idx="25">
                  <c:v>NO TIENE</c:v>
                </c:pt>
                <c:pt idx="26">
                  <c:v>REDLAND SCHOOL</c:v>
                </c:pt>
                <c:pt idx="27">
                  <c:v>SAINT GABRIEL'S  SCHOOL</c:v>
                </c:pt>
                <c:pt idx="28">
                  <c:v>SAINT GASPAR COLLEGE</c:v>
                </c:pt>
                <c:pt idx="29">
                  <c:v>SAINT GEORGE'S  COLLEGE</c:v>
                </c:pt>
                <c:pt idx="30">
                  <c:v>SCUOLA ITALIANA VITTORIO MONTIGLIO</c:v>
                </c:pt>
                <c:pt idx="31">
                  <c:v>THE ENGLISH INSTITUTE</c:v>
                </c:pt>
                <c:pt idx="32">
                  <c:v>THE GRANGE SCHOOL</c:v>
                </c:pt>
                <c:pt idx="33">
                  <c:v>THE MAYFLOWER SCHOOL</c:v>
                </c:pt>
                <c:pt idx="34">
                  <c:v>THE NEWLAND SCHOOL</c:v>
                </c:pt>
                <c:pt idx="35">
                  <c:v>TREWHELA'S ENGLISH SCHOOL</c:v>
                </c:pt>
                <c:pt idx="36">
                  <c:v>VILLA MARIA ACADEMY</c:v>
                </c:pt>
              </c:strCache>
            </c:strRef>
          </c:cat>
          <c:val>
            <c:numRef>
              <c:f>'Toda las carreras ¨PUC'!$F$45:$F$1343</c:f>
              <c:numCache>
                <c:formatCode>0.00</c:formatCode>
                <c:ptCount val="37"/>
                <c:pt idx="0">
                  <c:v>4.6712500000000023</c:v>
                </c:pt>
                <c:pt idx="1">
                  <c:v>5.3053793103448434</c:v>
                </c:pt>
                <c:pt idx="2">
                  <c:v>4.9229361702127656</c:v>
                </c:pt>
                <c:pt idx="3">
                  <c:v>5.0307407407407423</c:v>
                </c:pt>
                <c:pt idx="4">
                  <c:v>5.0838571428571422</c:v>
                </c:pt>
                <c:pt idx="5">
                  <c:v>5.0018032786885254</c:v>
                </c:pt>
                <c:pt idx="6">
                  <c:v>4.9932967032967124</c:v>
                </c:pt>
                <c:pt idx="7">
                  <c:v>4.9370560747663568</c:v>
                </c:pt>
                <c:pt idx="8">
                  <c:v>5.0240972222221965</c:v>
                </c:pt>
                <c:pt idx="9">
                  <c:v>4.8598611111112024</c:v>
                </c:pt>
                <c:pt idx="10">
                  <c:v>4.7481683168316824</c:v>
                </c:pt>
                <c:pt idx="11">
                  <c:v>4.705869565217391</c:v>
                </c:pt>
                <c:pt idx="12">
                  <c:v>5.0020512820512826</c:v>
                </c:pt>
                <c:pt idx="13">
                  <c:v>4.9074615384615381</c:v>
                </c:pt>
                <c:pt idx="14">
                  <c:v>4.8740625</c:v>
                </c:pt>
                <c:pt idx="15">
                  <c:v>4.8272005772004087</c:v>
                </c:pt>
                <c:pt idx="16">
                  <c:v>4.7359259259259243</c:v>
                </c:pt>
                <c:pt idx="17">
                  <c:v>4.6398701298701424</c:v>
                </c:pt>
                <c:pt idx="18">
                  <c:v>4.9872941176470587</c:v>
                </c:pt>
                <c:pt idx="19">
                  <c:v>4.7710000000000123</c:v>
                </c:pt>
                <c:pt idx="20">
                  <c:v>4.9668292682926811</c:v>
                </c:pt>
                <c:pt idx="21">
                  <c:v>4.6560305343511397</c:v>
                </c:pt>
                <c:pt idx="22">
                  <c:v>5.0318275862068926</c:v>
                </c:pt>
                <c:pt idx="23">
                  <c:v>4.9953750000000001</c:v>
                </c:pt>
                <c:pt idx="24">
                  <c:v>4.9363473053894023</c:v>
                </c:pt>
                <c:pt idx="25">
                  <c:v>4.4916666666666734</c:v>
                </c:pt>
                <c:pt idx="26">
                  <c:v>4.9314634146344236</c:v>
                </c:pt>
                <c:pt idx="27">
                  <c:v>5.0108152173911655</c:v>
                </c:pt>
                <c:pt idx="28">
                  <c:v>5.0805333333333333</c:v>
                </c:pt>
                <c:pt idx="29">
                  <c:v>5.0695626822157429</c:v>
                </c:pt>
                <c:pt idx="30">
                  <c:v>5.1821649484536065</c:v>
                </c:pt>
                <c:pt idx="31">
                  <c:v>5.0803076923076924</c:v>
                </c:pt>
                <c:pt idx="32">
                  <c:v>4.8905654761904245</c:v>
                </c:pt>
                <c:pt idx="33">
                  <c:v>5.0371929824561414</c:v>
                </c:pt>
                <c:pt idx="34">
                  <c:v>5.0653521126760541</c:v>
                </c:pt>
                <c:pt idx="35">
                  <c:v>4.8680412371133865</c:v>
                </c:pt>
                <c:pt idx="36">
                  <c:v>5.1233333333333384</c:v>
                </c:pt>
              </c:numCache>
            </c:numRef>
          </c:val>
        </c:ser>
        <c:dLbls/>
        <c:gapWidth val="48"/>
        <c:axId val="131363584"/>
        <c:axId val="131365120"/>
      </c:barChart>
      <c:catAx>
        <c:axId val="131363584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lang="es-CL" sz="900"/>
            </a:pPr>
            <a:endParaRPr lang="es-VE"/>
          </a:p>
        </c:txPr>
        <c:crossAx val="131365120"/>
        <c:crosses val="autoZero"/>
        <c:auto val="1"/>
        <c:lblAlgn val="ctr"/>
        <c:lblOffset val="100"/>
      </c:catAx>
      <c:valAx>
        <c:axId val="131365120"/>
        <c:scaling>
          <c:orientation val="minMax"/>
          <c:max val="6"/>
          <c:min val="4"/>
        </c:scaling>
        <c:axPos val="b"/>
        <c:numFmt formatCode="0.00" sourceLinked="1"/>
        <c:tickLblPos val="nextTo"/>
        <c:txPr>
          <a:bodyPr/>
          <a:lstStyle/>
          <a:p>
            <a:pPr>
              <a:defRPr lang="es-CL" sz="1200"/>
            </a:pPr>
            <a:endParaRPr lang="es-VE"/>
          </a:p>
        </c:txPr>
        <c:crossAx val="1313635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s-VE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VE"/>
  <c:style val="29"/>
  <c:clrMapOvr bg1="lt1" tx1="dk1" bg2="lt2" tx2="dk2" accent1="accent1" accent2="accent2" accent3="accent3" accent4="accent4" accent5="accent5" accent6="accent6" hlink="hlink" folHlink="folHlink"/>
  <c:pivotSource>
    <c:name>[Notas DEAI jlb.xlsx]Aprobación asignaturas!Tabla dinámica5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VE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VE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VE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VE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VE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VE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1164270948087809"/>
          <c:y val="4.1876470761608282E-2"/>
          <c:w val="0.83074747720664865"/>
          <c:h val="0.82551883650773261"/>
        </c:manualLayout>
      </c:layout>
      <c:barChart>
        <c:barDir val="col"/>
        <c:grouping val="clustered"/>
        <c:ser>
          <c:idx val="0"/>
          <c:order val="0"/>
          <c:tx>
            <c:strRef>
              <c:f>'Aprobación asignaturas'!$B$77:$B$78</c:f>
              <c:strCache>
                <c:ptCount val="1"/>
                <c:pt idx="0">
                  <c:v>10%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CL" sz="1600"/>
                </a:pPr>
                <a:endParaRPr lang="es-VE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'Aprobación asignaturas'!$A$79:$A$84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'Aprobación asignaturas'!$B$79:$B$84</c:f>
              <c:numCache>
                <c:formatCode>0.00</c:formatCode>
                <c:ptCount val="5"/>
                <c:pt idx="0">
                  <c:v>4.3814981010355813</c:v>
                </c:pt>
                <c:pt idx="1">
                  <c:v>4.4189754029312294</c:v>
                </c:pt>
                <c:pt idx="2">
                  <c:v>4.4778717039339524</c:v>
                </c:pt>
                <c:pt idx="3">
                  <c:v>4.5145858491455497</c:v>
                </c:pt>
                <c:pt idx="4">
                  <c:v>4.6078554972103865</c:v>
                </c:pt>
              </c:numCache>
            </c:numRef>
          </c:val>
        </c:ser>
        <c:ser>
          <c:idx val="1"/>
          <c:order val="1"/>
          <c:tx>
            <c:strRef>
              <c:f>'Aprobación asignaturas'!$C$77:$C$78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CL" sz="1600"/>
                </a:pPr>
                <a:endParaRPr lang="es-VE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'Aprobación asignaturas'!$A$79:$A$84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'Aprobación asignaturas'!$C$79:$C$84</c:f>
              <c:numCache>
                <c:formatCode>0.00</c:formatCode>
                <c:ptCount val="5"/>
                <c:pt idx="0">
                  <c:v>4.2635139152291819</c:v>
                </c:pt>
                <c:pt idx="1">
                  <c:v>4.3128022413422276</c:v>
                </c:pt>
                <c:pt idx="2">
                  <c:v>4.3202518464681745</c:v>
                </c:pt>
                <c:pt idx="3">
                  <c:v>4.394276178875864</c:v>
                </c:pt>
                <c:pt idx="4">
                  <c:v>4.2348082069209845</c:v>
                </c:pt>
              </c:numCache>
            </c:numRef>
          </c:val>
        </c:ser>
        <c:dLbls/>
        <c:axId val="133200128"/>
        <c:axId val="133255168"/>
      </c:barChart>
      <c:catAx>
        <c:axId val="13320012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s-CL"/>
            </a:pPr>
            <a:endParaRPr lang="es-VE"/>
          </a:p>
        </c:txPr>
        <c:crossAx val="133255168"/>
        <c:crosses val="autoZero"/>
        <c:auto val="1"/>
        <c:lblAlgn val="ctr"/>
        <c:lblOffset val="100"/>
      </c:catAx>
      <c:valAx>
        <c:axId val="133255168"/>
        <c:scaling>
          <c:orientation val="minMax"/>
          <c:max val="5"/>
          <c:min val="4"/>
        </c:scaling>
        <c:axPos val="l"/>
        <c:numFmt formatCode="0.0" sourceLinked="0"/>
        <c:tickLblPos val="nextTo"/>
        <c:txPr>
          <a:bodyPr/>
          <a:lstStyle/>
          <a:p>
            <a:pPr>
              <a:defRPr lang="es-CL"/>
            </a:pPr>
            <a:endParaRPr lang="es-VE"/>
          </a:p>
        </c:txPr>
        <c:crossAx val="1332001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s-VE"/>
    </a:p>
  </c:txPr>
  <c:externalData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VE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CL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L" sz="2800" b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Ranking </a:t>
            </a:r>
            <a:r>
              <a:rPr lang="es-CL" sz="2800" b="0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de Notas</a:t>
            </a:r>
            <a:endParaRPr lang="es-CL" sz="2800" b="0" dirty="0"/>
          </a:p>
        </c:rich>
      </c:tx>
      <c:layout>
        <c:manualLayout>
          <c:xMode val="edge"/>
          <c:yMode val="edge"/>
          <c:x val="0.28229851198823924"/>
          <c:y val="3.2623242647568808E-2"/>
        </c:manualLayout>
      </c:layout>
      <c:spPr>
        <a:gradFill rotWithShape="1">
          <a:gsLst>
            <a:gs pos="0">
              <a:srgbClr val="9BBB59">
                <a:tint val="50000"/>
                <a:satMod val="300000"/>
              </a:srgbClr>
            </a:gs>
            <a:gs pos="35000">
              <a:srgbClr val="9BBB59">
                <a:tint val="37000"/>
                <a:satMod val="300000"/>
              </a:srgbClr>
            </a:gs>
            <a:gs pos="100000">
              <a:srgbClr val="9BBB5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title>
    <c:plotArea>
      <c:layout>
        <c:manualLayout>
          <c:layoutTarget val="inner"/>
          <c:xMode val="edge"/>
          <c:yMode val="edge"/>
          <c:x val="4.4253220503826504E-2"/>
          <c:y val="0.11220220587920497"/>
          <c:w val="0.94860986867129105"/>
          <c:h val="0.81870895871918581"/>
        </c:manualLayout>
      </c:layout>
      <c:lineChart>
        <c:grouping val="standard"/>
        <c:ser>
          <c:idx val="0"/>
          <c:order val="0"/>
          <c:tx>
            <c:strRef>
              <c:f>GRÁFICOS!$F$5</c:f>
              <c:strCache>
                <c:ptCount val="1"/>
                <c:pt idx="0">
                  <c:v>NEM</c:v>
                </c:pt>
              </c:strCache>
            </c:strRef>
          </c:tx>
          <c:spPr>
            <a:ln w="25400"/>
          </c:spPr>
          <c:marker>
            <c:symbol val="none"/>
          </c:marker>
          <c:dPt>
            <c:idx val="24"/>
            <c:spPr>
              <a:ln w="25400">
                <a:solidFill>
                  <a:sysClr val="windowText" lastClr="000000"/>
                </a:solidFill>
              </a:ln>
            </c:spPr>
          </c:dPt>
          <c:cat>
            <c:numRef>
              <c:f>GRÁFICOS!$E$6:$E$36</c:f>
              <c:numCache>
                <c:formatCode>0.0</c:formatCode>
                <c:ptCount val="31"/>
                <c:pt idx="0">
                  <c:v>4</c:v>
                </c:pt>
                <c:pt idx="1">
                  <c:v>4.0999999999999996</c:v>
                </c:pt>
                <c:pt idx="2">
                  <c:v>4.2</c:v>
                </c:pt>
                <c:pt idx="3">
                  <c:v>4.3</c:v>
                </c:pt>
                <c:pt idx="4">
                  <c:v>4.4000000000000004</c:v>
                </c:pt>
                <c:pt idx="5">
                  <c:v>4.5</c:v>
                </c:pt>
                <c:pt idx="6">
                  <c:v>4.5999999999999996</c:v>
                </c:pt>
                <c:pt idx="7">
                  <c:v>4.7</c:v>
                </c:pt>
                <c:pt idx="8">
                  <c:v>4.8</c:v>
                </c:pt>
                <c:pt idx="9">
                  <c:v>4.9000000000000004</c:v>
                </c:pt>
                <c:pt idx="10">
                  <c:v>5</c:v>
                </c:pt>
                <c:pt idx="11">
                  <c:v>5.0999999999999996</c:v>
                </c:pt>
                <c:pt idx="12">
                  <c:v>5.2</c:v>
                </c:pt>
                <c:pt idx="13">
                  <c:v>5.3</c:v>
                </c:pt>
                <c:pt idx="14">
                  <c:v>5.4</c:v>
                </c:pt>
                <c:pt idx="15">
                  <c:v>5.5</c:v>
                </c:pt>
                <c:pt idx="16">
                  <c:v>5.6</c:v>
                </c:pt>
                <c:pt idx="17">
                  <c:v>5.7</c:v>
                </c:pt>
                <c:pt idx="18">
                  <c:v>5.8</c:v>
                </c:pt>
                <c:pt idx="19">
                  <c:v>5.9</c:v>
                </c:pt>
                <c:pt idx="20">
                  <c:v>6</c:v>
                </c:pt>
                <c:pt idx="21">
                  <c:v>6.1</c:v>
                </c:pt>
                <c:pt idx="22">
                  <c:v>6.2</c:v>
                </c:pt>
                <c:pt idx="23">
                  <c:v>6.3</c:v>
                </c:pt>
                <c:pt idx="24">
                  <c:v>6.4</c:v>
                </c:pt>
                <c:pt idx="25">
                  <c:v>6.5</c:v>
                </c:pt>
                <c:pt idx="26">
                  <c:v>6.6</c:v>
                </c:pt>
                <c:pt idx="27">
                  <c:v>6.7</c:v>
                </c:pt>
                <c:pt idx="28">
                  <c:v>6.8</c:v>
                </c:pt>
                <c:pt idx="29">
                  <c:v>6.9</c:v>
                </c:pt>
                <c:pt idx="30">
                  <c:v>7</c:v>
                </c:pt>
              </c:numCache>
            </c:numRef>
          </c:cat>
          <c:val>
            <c:numRef>
              <c:f>GRÁFICOS!$F$6:$F$36</c:f>
              <c:numCache>
                <c:formatCode>0</c:formatCode>
                <c:ptCount val="31"/>
                <c:pt idx="0">
                  <c:v>208</c:v>
                </c:pt>
                <c:pt idx="1">
                  <c:v>229</c:v>
                </c:pt>
                <c:pt idx="2">
                  <c:v>249</c:v>
                </c:pt>
                <c:pt idx="3">
                  <c:v>270</c:v>
                </c:pt>
                <c:pt idx="4">
                  <c:v>290</c:v>
                </c:pt>
                <c:pt idx="5">
                  <c:v>311</c:v>
                </c:pt>
                <c:pt idx="6">
                  <c:v>332</c:v>
                </c:pt>
                <c:pt idx="7">
                  <c:v>352</c:v>
                </c:pt>
                <c:pt idx="8">
                  <c:v>373</c:v>
                </c:pt>
                <c:pt idx="9">
                  <c:v>393</c:v>
                </c:pt>
                <c:pt idx="10">
                  <c:v>414</c:v>
                </c:pt>
                <c:pt idx="11">
                  <c:v>435</c:v>
                </c:pt>
                <c:pt idx="12">
                  <c:v>455</c:v>
                </c:pt>
                <c:pt idx="13">
                  <c:v>476</c:v>
                </c:pt>
                <c:pt idx="14">
                  <c:v>496</c:v>
                </c:pt>
                <c:pt idx="15">
                  <c:v>517</c:v>
                </c:pt>
                <c:pt idx="16">
                  <c:v>538</c:v>
                </c:pt>
                <c:pt idx="17">
                  <c:v>558</c:v>
                </c:pt>
                <c:pt idx="18">
                  <c:v>579</c:v>
                </c:pt>
                <c:pt idx="19">
                  <c:v>599</c:v>
                </c:pt>
                <c:pt idx="20">
                  <c:v>620</c:v>
                </c:pt>
                <c:pt idx="21">
                  <c:v>641</c:v>
                </c:pt>
                <c:pt idx="22">
                  <c:v>661</c:v>
                </c:pt>
                <c:pt idx="23">
                  <c:v>682</c:v>
                </c:pt>
                <c:pt idx="24">
                  <c:v>702</c:v>
                </c:pt>
                <c:pt idx="25">
                  <c:v>723</c:v>
                </c:pt>
                <c:pt idx="26">
                  <c:v>744</c:v>
                </c:pt>
                <c:pt idx="27">
                  <c:v>764</c:v>
                </c:pt>
                <c:pt idx="28">
                  <c:v>785</c:v>
                </c:pt>
                <c:pt idx="29">
                  <c:v>805</c:v>
                </c:pt>
                <c:pt idx="30">
                  <c:v>826</c:v>
                </c:pt>
              </c:numCache>
            </c:numRef>
          </c:val>
        </c:ser>
        <c:ser>
          <c:idx val="1"/>
          <c:order val="1"/>
          <c:tx>
            <c:strRef>
              <c:f>GRÁFICOS!$G$5</c:f>
              <c:strCache>
                <c:ptCount val="1"/>
                <c:pt idx="0">
                  <c:v>NEM2</c:v>
                </c:pt>
              </c:strCache>
            </c:strRef>
          </c:tx>
          <c:marker>
            <c:symbol val="none"/>
          </c:marker>
          <c:cat>
            <c:numRef>
              <c:f>GRÁFICOS!$E$6:$E$36</c:f>
              <c:numCache>
                <c:formatCode>0.0</c:formatCode>
                <c:ptCount val="31"/>
                <c:pt idx="0">
                  <c:v>4</c:v>
                </c:pt>
                <c:pt idx="1">
                  <c:v>4.0999999999999996</c:v>
                </c:pt>
                <c:pt idx="2">
                  <c:v>4.2</c:v>
                </c:pt>
                <c:pt idx="3">
                  <c:v>4.3</c:v>
                </c:pt>
                <c:pt idx="4">
                  <c:v>4.4000000000000004</c:v>
                </c:pt>
                <c:pt idx="5">
                  <c:v>4.5</c:v>
                </c:pt>
                <c:pt idx="6">
                  <c:v>4.5999999999999996</c:v>
                </c:pt>
                <c:pt idx="7">
                  <c:v>4.7</c:v>
                </c:pt>
                <c:pt idx="8">
                  <c:v>4.8</c:v>
                </c:pt>
                <c:pt idx="9">
                  <c:v>4.9000000000000004</c:v>
                </c:pt>
                <c:pt idx="10">
                  <c:v>5</c:v>
                </c:pt>
                <c:pt idx="11">
                  <c:v>5.0999999999999996</c:v>
                </c:pt>
                <c:pt idx="12">
                  <c:v>5.2</c:v>
                </c:pt>
                <c:pt idx="13">
                  <c:v>5.3</c:v>
                </c:pt>
                <c:pt idx="14">
                  <c:v>5.4</c:v>
                </c:pt>
                <c:pt idx="15">
                  <c:v>5.5</c:v>
                </c:pt>
                <c:pt idx="16">
                  <c:v>5.6</c:v>
                </c:pt>
                <c:pt idx="17">
                  <c:v>5.7</c:v>
                </c:pt>
                <c:pt idx="18">
                  <c:v>5.8</c:v>
                </c:pt>
                <c:pt idx="19">
                  <c:v>5.9</c:v>
                </c:pt>
                <c:pt idx="20">
                  <c:v>6</c:v>
                </c:pt>
                <c:pt idx="21">
                  <c:v>6.1</c:v>
                </c:pt>
                <c:pt idx="22">
                  <c:v>6.2</c:v>
                </c:pt>
                <c:pt idx="23">
                  <c:v>6.3</c:v>
                </c:pt>
                <c:pt idx="24">
                  <c:v>6.4</c:v>
                </c:pt>
                <c:pt idx="25">
                  <c:v>6.5</c:v>
                </c:pt>
                <c:pt idx="26">
                  <c:v>6.6</c:v>
                </c:pt>
                <c:pt idx="27">
                  <c:v>6.7</c:v>
                </c:pt>
                <c:pt idx="28">
                  <c:v>6.8</c:v>
                </c:pt>
                <c:pt idx="29">
                  <c:v>6.9</c:v>
                </c:pt>
                <c:pt idx="30">
                  <c:v>7</c:v>
                </c:pt>
              </c:numCache>
            </c:numRef>
          </c:cat>
          <c:val>
            <c:numRef>
              <c:f>GRÁFICOS!$G$6:$G$36</c:f>
            </c:numRef>
          </c:val>
        </c:ser>
        <c:ser>
          <c:idx val="2"/>
          <c:order val="2"/>
          <c:tx>
            <c:strRef>
              <c:f>GRÁFICOS!$H$5</c:f>
              <c:strCache>
                <c:ptCount val="1"/>
                <c:pt idx="0">
                  <c:v>NEM3</c:v>
                </c:pt>
              </c:strCache>
            </c:strRef>
          </c:tx>
          <c:marker>
            <c:symbol val="none"/>
          </c:marker>
          <c:cat>
            <c:numRef>
              <c:f>GRÁFICOS!$E$6:$E$36</c:f>
              <c:numCache>
                <c:formatCode>0.0</c:formatCode>
                <c:ptCount val="31"/>
                <c:pt idx="0">
                  <c:v>4</c:v>
                </c:pt>
                <c:pt idx="1">
                  <c:v>4.0999999999999996</c:v>
                </c:pt>
                <c:pt idx="2">
                  <c:v>4.2</c:v>
                </c:pt>
                <c:pt idx="3">
                  <c:v>4.3</c:v>
                </c:pt>
                <c:pt idx="4">
                  <c:v>4.4000000000000004</c:v>
                </c:pt>
                <c:pt idx="5">
                  <c:v>4.5</c:v>
                </c:pt>
                <c:pt idx="6">
                  <c:v>4.5999999999999996</c:v>
                </c:pt>
                <c:pt idx="7">
                  <c:v>4.7</c:v>
                </c:pt>
                <c:pt idx="8">
                  <c:v>4.8</c:v>
                </c:pt>
                <c:pt idx="9">
                  <c:v>4.9000000000000004</c:v>
                </c:pt>
                <c:pt idx="10">
                  <c:v>5</c:v>
                </c:pt>
                <c:pt idx="11">
                  <c:v>5.0999999999999996</c:v>
                </c:pt>
                <c:pt idx="12">
                  <c:v>5.2</c:v>
                </c:pt>
                <c:pt idx="13">
                  <c:v>5.3</c:v>
                </c:pt>
                <c:pt idx="14">
                  <c:v>5.4</c:v>
                </c:pt>
                <c:pt idx="15">
                  <c:v>5.5</c:v>
                </c:pt>
                <c:pt idx="16">
                  <c:v>5.6</c:v>
                </c:pt>
                <c:pt idx="17">
                  <c:v>5.7</c:v>
                </c:pt>
                <c:pt idx="18">
                  <c:v>5.8</c:v>
                </c:pt>
                <c:pt idx="19">
                  <c:v>5.9</c:v>
                </c:pt>
                <c:pt idx="20">
                  <c:v>6</c:v>
                </c:pt>
                <c:pt idx="21">
                  <c:v>6.1</c:v>
                </c:pt>
                <c:pt idx="22">
                  <c:v>6.2</c:v>
                </c:pt>
                <c:pt idx="23">
                  <c:v>6.3</c:v>
                </c:pt>
                <c:pt idx="24">
                  <c:v>6.4</c:v>
                </c:pt>
                <c:pt idx="25">
                  <c:v>6.5</c:v>
                </c:pt>
                <c:pt idx="26">
                  <c:v>6.6</c:v>
                </c:pt>
                <c:pt idx="27">
                  <c:v>6.7</c:v>
                </c:pt>
                <c:pt idx="28">
                  <c:v>6.8</c:v>
                </c:pt>
                <c:pt idx="29">
                  <c:v>6.9</c:v>
                </c:pt>
                <c:pt idx="30">
                  <c:v>7</c:v>
                </c:pt>
              </c:numCache>
            </c:numRef>
          </c:cat>
          <c:val>
            <c:numRef>
              <c:f>GRÁFICOS!$H$6:$H$36</c:f>
            </c:numRef>
          </c:val>
        </c:ser>
        <c:ser>
          <c:idx val="3"/>
          <c:order val="3"/>
          <c:tx>
            <c:strRef>
              <c:f>GRÁFICOS!$I$5</c:f>
              <c:strCache>
                <c:ptCount val="1"/>
                <c:pt idx="0">
                  <c:v>NEM4</c:v>
                </c:pt>
              </c:strCache>
            </c:strRef>
          </c:tx>
          <c:marker>
            <c:symbol val="none"/>
          </c:marker>
          <c:cat>
            <c:numRef>
              <c:f>GRÁFICOS!$E$6:$E$36</c:f>
              <c:numCache>
                <c:formatCode>0.0</c:formatCode>
                <c:ptCount val="31"/>
                <c:pt idx="0">
                  <c:v>4</c:v>
                </c:pt>
                <c:pt idx="1">
                  <c:v>4.0999999999999996</c:v>
                </c:pt>
                <c:pt idx="2">
                  <c:v>4.2</c:v>
                </c:pt>
                <c:pt idx="3">
                  <c:v>4.3</c:v>
                </c:pt>
                <c:pt idx="4">
                  <c:v>4.4000000000000004</c:v>
                </c:pt>
                <c:pt idx="5">
                  <c:v>4.5</c:v>
                </c:pt>
                <c:pt idx="6">
                  <c:v>4.5999999999999996</c:v>
                </c:pt>
                <c:pt idx="7">
                  <c:v>4.7</c:v>
                </c:pt>
                <c:pt idx="8">
                  <c:v>4.8</c:v>
                </c:pt>
                <c:pt idx="9">
                  <c:v>4.9000000000000004</c:v>
                </c:pt>
                <c:pt idx="10">
                  <c:v>5</c:v>
                </c:pt>
                <c:pt idx="11">
                  <c:v>5.0999999999999996</c:v>
                </c:pt>
                <c:pt idx="12">
                  <c:v>5.2</c:v>
                </c:pt>
                <c:pt idx="13">
                  <c:v>5.3</c:v>
                </c:pt>
                <c:pt idx="14">
                  <c:v>5.4</c:v>
                </c:pt>
                <c:pt idx="15">
                  <c:v>5.5</c:v>
                </c:pt>
                <c:pt idx="16">
                  <c:v>5.6</c:v>
                </c:pt>
                <c:pt idx="17">
                  <c:v>5.7</c:v>
                </c:pt>
                <c:pt idx="18">
                  <c:v>5.8</c:v>
                </c:pt>
                <c:pt idx="19">
                  <c:v>5.9</c:v>
                </c:pt>
                <c:pt idx="20">
                  <c:v>6</c:v>
                </c:pt>
                <c:pt idx="21">
                  <c:v>6.1</c:v>
                </c:pt>
                <c:pt idx="22">
                  <c:v>6.2</c:v>
                </c:pt>
                <c:pt idx="23">
                  <c:v>6.3</c:v>
                </c:pt>
                <c:pt idx="24">
                  <c:v>6.4</c:v>
                </c:pt>
                <c:pt idx="25">
                  <c:v>6.5</c:v>
                </c:pt>
                <c:pt idx="26">
                  <c:v>6.6</c:v>
                </c:pt>
                <c:pt idx="27">
                  <c:v>6.7</c:v>
                </c:pt>
                <c:pt idx="28">
                  <c:v>6.8</c:v>
                </c:pt>
                <c:pt idx="29">
                  <c:v>6.9</c:v>
                </c:pt>
                <c:pt idx="30">
                  <c:v>7</c:v>
                </c:pt>
              </c:numCache>
            </c:numRef>
          </c:cat>
          <c:val>
            <c:numRef>
              <c:f>GRÁFICOS!$I$6:$I$36</c:f>
            </c:numRef>
          </c:val>
        </c:ser>
        <c:ser>
          <c:idx val="4"/>
          <c:order val="4"/>
          <c:tx>
            <c:strRef>
              <c:f>GRÁFICOS!$J$5</c:f>
              <c:strCache>
                <c:ptCount val="1"/>
                <c:pt idx="0">
                  <c:v>RanK1</c:v>
                </c:pt>
              </c:strCache>
            </c:strRef>
          </c:tx>
          <c:marker>
            <c:symbol val="none"/>
          </c:marker>
          <c:cat>
            <c:numRef>
              <c:f>GRÁFICOS!$E$6:$E$36</c:f>
              <c:numCache>
                <c:formatCode>0.0</c:formatCode>
                <c:ptCount val="31"/>
                <c:pt idx="0">
                  <c:v>4</c:v>
                </c:pt>
                <c:pt idx="1">
                  <c:v>4.0999999999999996</c:v>
                </c:pt>
                <c:pt idx="2">
                  <c:v>4.2</c:v>
                </c:pt>
                <c:pt idx="3">
                  <c:v>4.3</c:v>
                </c:pt>
                <c:pt idx="4">
                  <c:v>4.4000000000000004</c:v>
                </c:pt>
                <c:pt idx="5">
                  <c:v>4.5</c:v>
                </c:pt>
                <c:pt idx="6">
                  <c:v>4.5999999999999996</c:v>
                </c:pt>
                <c:pt idx="7">
                  <c:v>4.7</c:v>
                </c:pt>
                <c:pt idx="8">
                  <c:v>4.8</c:v>
                </c:pt>
                <c:pt idx="9">
                  <c:v>4.9000000000000004</c:v>
                </c:pt>
                <c:pt idx="10">
                  <c:v>5</c:v>
                </c:pt>
                <c:pt idx="11">
                  <c:v>5.0999999999999996</c:v>
                </c:pt>
                <c:pt idx="12">
                  <c:v>5.2</c:v>
                </c:pt>
                <c:pt idx="13">
                  <c:v>5.3</c:v>
                </c:pt>
                <c:pt idx="14">
                  <c:v>5.4</c:v>
                </c:pt>
                <c:pt idx="15">
                  <c:v>5.5</c:v>
                </c:pt>
                <c:pt idx="16">
                  <c:v>5.6</c:v>
                </c:pt>
                <c:pt idx="17">
                  <c:v>5.7</c:v>
                </c:pt>
                <c:pt idx="18">
                  <c:v>5.8</c:v>
                </c:pt>
                <c:pt idx="19">
                  <c:v>5.9</c:v>
                </c:pt>
                <c:pt idx="20">
                  <c:v>6</c:v>
                </c:pt>
                <c:pt idx="21">
                  <c:v>6.1</c:v>
                </c:pt>
                <c:pt idx="22">
                  <c:v>6.2</c:v>
                </c:pt>
                <c:pt idx="23">
                  <c:v>6.3</c:v>
                </c:pt>
                <c:pt idx="24">
                  <c:v>6.4</c:v>
                </c:pt>
                <c:pt idx="25">
                  <c:v>6.5</c:v>
                </c:pt>
                <c:pt idx="26">
                  <c:v>6.6</c:v>
                </c:pt>
                <c:pt idx="27">
                  <c:v>6.7</c:v>
                </c:pt>
                <c:pt idx="28">
                  <c:v>6.8</c:v>
                </c:pt>
                <c:pt idx="29">
                  <c:v>6.9</c:v>
                </c:pt>
                <c:pt idx="30">
                  <c:v>7</c:v>
                </c:pt>
              </c:numCache>
            </c:numRef>
          </c:cat>
          <c:val>
            <c:numRef>
              <c:f>GRÁFICOS!$J$6:$J$36</c:f>
            </c:numRef>
          </c:val>
        </c:ser>
        <c:ser>
          <c:idx val="5"/>
          <c:order val="5"/>
          <c:tx>
            <c:strRef>
              <c:f>GRÁFICOS!$K$5</c:f>
              <c:strCache>
                <c:ptCount val="1"/>
                <c:pt idx="0">
                  <c:v>RanK2</c:v>
                </c:pt>
              </c:strCache>
            </c:strRef>
          </c:tx>
          <c:marker>
            <c:symbol val="none"/>
          </c:marker>
          <c:cat>
            <c:numRef>
              <c:f>GRÁFICOS!$E$6:$E$36</c:f>
              <c:numCache>
                <c:formatCode>0.0</c:formatCode>
                <c:ptCount val="31"/>
                <c:pt idx="0">
                  <c:v>4</c:v>
                </c:pt>
                <c:pt idx="1">
                  <c:v>4.0999999999999996</c:v>
                </c:pt>
                <c:pt idx="2">
                  <c:v>4.2</c:v>
                </c:pt>
                <c:pt idx="3">
                  <c:v>4.3</c:v>
                </c:pt>
                <c:pt idx="4">
                  <c:v>4.4000000000000004</c:v>
                </c:pt>
                <c:pt idx="5">
                  <c:v>4.5</c:v>
                </c:pt>
                <c:pt idx="6">
                  <c:v>4.5999999999999996</c:v>
                </c:pt>
                <c:pt idx="7">
                  <c:v>4.7</c:v>
                </c:pt>
                <c:pt idx="8">
                  <c:v>4.8</c:v>
                </c:pt>
                <c:pt idx="9">
                  <c:v>4.9000000000000004</c:v>
                </c:pt>
                <c:pt idx="10">
                  <c:v>5</c:v>
                </c:pt>
                <c:pt idx="11">
                  <c:v>5.0999999999999996</c:v>
                </c:pt>
                <c:pt idx="12">
                  <c:v>5.2</c:v>
                </c:pt>
                <c:pt idx="13">
                  <c:v>5.3</c:v>
                </c:pt>
                <c:pt idx="14">
                  <c:v>5.4</c:v>
                </c:pt>
                <c:pt idx="15">
                  <c:v>5.5</c:v>
                </c:pt>
                <c:pt idx="16">
                  <c:v>5.6</c:v>
                </c:pt>
                <c:pt idx="17">
                  <c:v>5.7</c:v>
                </c:pt>
                <c:pt idx="18">
                  <c:v>5.8</c:v>
                </c:pt>
                <c:pt idx="19">
                  <c:v>5.9</c:v>
                </c:pt>
                <c:pt idx="20">
                  <c:v>6</c:v>
                </c:pt>
                <c:pt idx="21">
                  <c:v>6.1</c:v>
                </c:pt>
                <c:pt idx="22">
                  <c:v>6.2</c:v>
                </c:pt>
                <c:pt idx="23">
                  <c:v>6.3</c:v>
                </c:pt>
                <c:pt idx="24">
                  <c:v>6.4</c:v>
                </c:pt>
                <c:pt idx="25">
                  <c:v>6.5</c:v>
                </c:pt>
                <c:pt idx="26">
                  <c:v>6.6</c:v>
                </c:pt>
                <c:pt idx="27">
                  <c:v>6.7</c:v>
                </c:pt>
                <c:pt idx="28">
                  <c:v>6.8</c:v>
                </c:pt>
                <c:pt idx="29">
                  <c:v>6.9</c:v>
                </c:pt>
                <c:pt idx="30">
                  <c:v>7</c:v>
                </c:pt>
              </c:numCache>
            </c:numRef>
          </c:cat>
          <c:val>
            <c:numRef>
              <c:f>GRÁFICOS!$K$6:$K$36</c:f>
            </c:numRef>
          </c:val>
        </c:ser>
        <c:ser>
          <c:idx val="6"/>
          <c:order val="6"/>
          <c:tx>
            <c:strRef>
              <c:f>GRÁFICOS!$L$5</c:f>
              <c:strCache>
                <c:ptCount val="1"/>
                <c:pt idx="0">
                  <c:v>RanK3</c:v>
                </c:pt>
              </c:strCache>
            </c:strRef>
          </c:tx>
          <c:marker>
            <c:symbol val="none"/>
          </c:marker>
          <c:cat>
            <c:numRef>
              <c:f>GRÁFICOS!$E$6:$E$36</c:f>
              <c:numCache>
                <c:formatCode>0.0</c:formatCode>
                <c:ptCount val="31"/>
                <c:pt idx="0">
                  <c:v>4</c:v>
                </c:pt>
                <c:pt idx="1">
                  <c:v>4.0999999999999996</c:v>
                </c:pt>
                <c:pt idx="2">
                  <c:v>4.2</c:v>
                </c:pt>
                <c:pt idx="3">
                  <c:v>4.3</c:v>
                </c:pt>
                <c:pt idx="4">
                  <c:v>4.4000000000000004</c:v>
                </c:pt>
                <c:pt idx="5">
                  <c:v>4.5</c:v>
                </c:pt>
                <c:pt idx="6">
                  <c:v>4.5999999999999996</c:v>
                </c:pt>
                <c:pt idx="7">
                  <c:v>4.7</c:v>
                </c:pt>
                <c:pt idx="8">
                  <c:v>4.8</c:v>
                </c:pt>
                <c:pt idx="9">
                  <c:v>4.9000000000000004</c:v>
                </c:pt>
                <c:pt idx="10">
                  <c:v>5</c:v>
                </c:pt>
                <c:pt idx="11">
                  <c:v>5.0999999999999996</c:v>
                </c:pt>
                <c:pt idx="12">
                  <c:v>5.2</c:v>
                </c:pt>
                <c:pt idx="13">
                  <c:v>5.3</c:v>
                </c:pt>
                <c:pt idx="14">
                  <c:v>5.4</c:v>
                </c:pt>
                <c:pt idx="15">
                  <c:v>5.5</c:v>
                </c:pt>
                <c:pt idx="16">
                  <c:v>5.6</c:v>
                </c:pt>
                <c:pt idx="17">
                  <c:v>5.7</c:v>
                </c:pt>
                <c:pt idx="18">
                  <c:v>5.8</c:v>
                </c:pt>
                <c:pt idx="19">
                  <c:v>5.9</c:v>
                </c:pt>
                <c:pt idx="20">
                  <c:v>6</c:v>
                </c:pt>
                <c:pt idx="21">
                  <c:v>6.1</c:v>
                </c:pt>
                <c:pt idx="22">
                  <c:v>6.2</c:v>
                </c:pt>
                <c:pt idx="23">
                  <c:v>6.3</c:v>
                </c:pt>
                <c:pt idx="24">
                  <c:v>6.4</c:v>
                </c:pt>
                <c:pt idx="25">
                  <c:v>6.5</c:v>
                </c:pt>
                <c:pt idx="26">
                  <c:v>6.6</c:v>
                </c:pt>
                <c:pt idx="27">
                  <c:v>6.7</c:v>
                </c:pt>
                <c:pt idx="28">
                  <c:v>6.8</c:v>
                </c:pt>
                <c:pt idx="29">
                  <c:v>6.9</c:v>
                </c:pt>
                <c:pt idx="30">
                  <c:v>7</c:v>
                </c:pt>
              </c:numCache>
            </c:numRef>
          </c:cat>
          <c:val>
            <c:numRef>
              <c:f>GRÁFICOS!$L$6:$L$36</c:f>
            </c:numRef>
          </c:val>
        </c:ser>
        <c:ser>
          <c:idx val="7"/>
          <c:order val="7"/>
          <c:tx>
            <c:strRef>
              <c:f>GRÁFICOS!$M$5</c:f>
              <c:strCache>
                <c:ptCount val="1"/>
                <c:pt idx="0">
                  <c:v>RANKING_Final</c:v>
                </c:pt>
              </c:strCache>
            </c:strRef>
          </c:tx>
          <c:spPr>
            <a:ln w="63500">
              <a:solidFill>
                <a:srgbClr val="92D050"/>
              </a:solidFill>
            </a:ln>
          </c:spPr>
          <c:cat>
            <c:numRef>
              <c:f>GRÁFICOS!$E$6:$E$36</c:f>
              <c:numCache>
                <c:formatCode>0.0</c:formatCode>
                <c:ptCount val="31"/>
                <c:pt idx="0">
                  <c:v>4</c:v>
                </c:pt>
                <c:pt idx="1">
                  <c:v>4.0999999999999996</c:v>
                </c:pt>
                <c:pt idx="2">
                  <c:v>4.2</c:v>
                </c:pt>
                <c:pt idx="3">
                  <c:v>4.3</c:v>
                </c:pt>
                <c:pt idx="4">
                  <c:v>4.4000000000000004</c:v>
                </c:pt>
                <c:pt idx="5">
                  <c:v>4.5</c:v>
                </c:pt>
                <c:pt idx="6">
                  <c:v>4.5999999999999996</c:v>
                </c:pt>
                <c:pt idx="7">
                  <c:v>4.7</c:v>
                </c:pt>
                <c:pt idx="8">
                  <c:v>4.8</c:v>
                </c:pt>
                <c:pt idx="9">
                  <c:v>4.9000000000000004</c:v>
                </c:pt>
                <c:pt idx="10">
                  <c:v>5</c:v>
                </c:pt>
                <c:pt idx="11">
                  <c:v>5.0999999999999996</c:v>
                </c:pt>
                <c:pt idx="12">
                  <c:v>5.2</c:v>
                </c:pt>
                <c:pt idx="13">
                  <c:v>5.3</c:v>
                </c:pt>
                <c:pt idx="14">
                  <c:v>5.4</c:v>
                </c:pt>
                <c:pt idx="15">
                  <c:v>5.5</c:v>
                </c:pt>
                <c:pt idx="16">
                  <c:v>5.6</c:v>
                </c:pt>
                <c:pt idx="17">
                  <c:v>5.7</c:v>
                </c:pt>
                <c:pt idx="18">
                  <c:v>5.8</c:v>
                </c:pt>
                <c:pt idx="19">
                  <c:v>5.9</c:v>
                </c:pt>
                <c:pt idx="20">
                  <c:v>6</c:v>
                </c:pt>
                <c:pt idx="21">
                  <c:v>6.1</c:v>
                </c:pt>
                <c:pt idx="22">
                  <c:v>6.2</c:v>
                </c:pt>
                <c:pt idx="23">
                  <c:v>6.3</c:v>
                </c:pt>
                <c:pt idx="24">
                  <c:v>6.4</c:v>
                </c:pt>
                <c:pt idx="25">
                  <c:v>6.5</c:v>
                </c:pt>
                <c:pt idx="26">
                  <c:v>6.6</c:v>
                </c:pt>
                <c:pt idx="27">
                  <c:v>6.7</c:v>
                </c:pt>
                <c:pt idx="28">
                  <c:v>6.8</c:v>
                </c:pt>
                <c:pt idx="29">
                  <c:v>6.9</c:v>
                </c:pt>
                <c:pt idx="30">
                  <c:v>7</c:v>
                </c:pt>
              </c:numCache>
            </c:numRef>
          </c:cat>
          <c:val>
            <c:numRef>
              <c:f>GRÁFICOS!$M$6:$M$36</c:f>
              <c:numCache>
                <c:formatCode>0</c:formatCode>
                <c:ptCount val="31"/>
                <c:pt idx="0">
                  <c:v>208</c:v>
                </c:pt>
                <c:pt idx="1">
                  <c:v>229</c:v>
                </c:pt>
                <c:pt idx="2">
                  <c:v>249</c:v>
                </c:pt>
                <c:pt idx="3">
                  <c:v>270</c:v>
                </c:pt>
                <c:pt idx="4">
                  <c:v>290</c:v>
                </c:pt>
                <c:pt idx="5">
                  <c:v>311</c:v>
                </c:pt>
                <c:pt idx="6">
                  <c:v>332</c:v>
                </c:pt>
                <c:pt idx="7">
                  <c:v>352</c:v>
                </c:pt>
                <c:pt idx="8">
                  <c:v>373</c:v>
                </c:pt>
                <c:pt idx="9">
                  <c:v>393</c:v>
                </c:pt>
                <c:pt idx="10">
                  <c:v>414</c:v>
                </c:pt>
                <c:pt idx="11">
                  <c:v>435</c:v>
                </c:pt>
                <c:pt idx="12">
                  <c:v>455</c:v>
                </c:pt>
                <c:pt idx="13">
                  <c:v>476</c:v>
                </c:pt>
                <c:pt idx="14">
                  <c:v>496</c:v>
                </c:pt>
                <c:pt idx="15">
                  <c:v>517</c:v>
                </c:pt>
                <c:pt idx="16">
                  <c:v>550.29999999999984</c:v>
                </c:pt>
                <c:pt idx="17">
                  <c:v>583.6</c:v>
                </c:pt>
                <c:pt idx="18">
                  <c:v>616.9</c:v>
                </c:pt>
                <c:pt idx="19">
                  <c:v>650.2000000000005</c:v>
                </c:pt>
                <c:pt idx="20">
                  <c:v>683.5</c:v>
                </c:pt>
                <c:pt idx="21">
                  <c:v>716.79999999999984</c:v>
                </c:pt>
                <c:pt idx="22">
                  <c:v>750.1</c:v>
                </c:pt>
                <c:pt idx="23">
                  <c:v>783.39999999999986</c:v>
                </c:pt>
                <c:pt idx="24">
                  <c:v>816.7</c:v>
                </c:pt>
                <c:pt idx="25">
                  <c:v>850</c:v>
                </c:pt>
                <c:pt idx="26">
                  <c:v>850</c:v>
                </c:pt>
                <c:pt idx="27">
                  <c:v>850</c:v>
                </c:pt>
                <c:pt idx="28">
                  <c:v>850</c:v>
                </c:pt>
                <c:pt idx="29">
                  <c:v>850</c:v>
                </c:pt>
                <c:pt idx="30">
                  <c:v>850</c:v>
                </c:pt>
              </c:numCache>
            </c:numRef>
          </c:val>
        </c:ser>
        <c:ser>
          <c:idx val="8"/>
          <c:order val="8"/>
          <c:tx>
            <c:strRef>
              <c:f>GRÁFICOS!$N$5</c:f>
              <c:strCache>
                <c:ptCount val="1"/>
                <c:pt idx="0">
                  <c:v>RANKING_Marshall</c:v>
                </c:pt>
              </c:strCache>
            </c:strRef>
          </c:tx>
          <c:marker>
            <c:symbol val="none"/>
          </c:marker>
          <c:cat>
            <c:numRef>
              <c:f>GRÁFICOS!$E$6:$E$36</c:f>
              <c:numCache>
                <c:formatCode>0.0</c:formatCode>
                <c:ptCount val="31"/>
                <c:pt idx="0">
                  <c:v>4</c:v>
                </c:pt>
                <c:pt idx="1">
                  <c:v>4.0999999999999996</c:v>
                </c:pt>
                <c:pt idx="2">
                  <c:v>4.2</c:v>
                </c:pt>
                <c:pt idx="3">
                  <c:v>4.3</c:v>
                </c:pt>
                <c:pt idx="4">
                  <c:v>4.4000000000000004</c:v>
                </c:pt>
                <c:pt idx="5">
                  <c:v>4.5</c:v>
                </c:pt>
                <c:pt idx="6">
                  <c:v>4.5999999999999996</c:v>
                </c:pt>
                <c:pt idx="7">
                  <c:v>4.7</c:v>
                </c:pt>
                <c:pt idx="8">
                  <c:v>4.8</c:v>
                </c:pt>
                <c:pt idx="9">
                  <c:v>4.9000000000000004</c:v>
                </c:pt>
                <c:pt idx="10">
                  <c:v>5</c:v>
                </c:pt>
                <c:pt idx="11">
                  <c:v>5.0999999999999996</c:v>
                </c:pt>
                <c:pt idx="12">
                  <c:v>5.2</c:v>
                </c:pt>
                <c:pt idx="13">
                  <c:v>5.3</c:v>
                </c:pt>
                <c:pt idx="14">
                  <c:v>5.4</c:v>
                </c:pt>
                <c:pt idx="15">
                  <c:v>5.5</c:v>
                </c:pt>
                <c:pt idx="16">
                  <c:v>5.6</c:v>
                </c:pt>
                <c:pt idx="17">
                  <c:v>5.7</c:v>
                </c:pt>
                <c:pt idx="18">
                  <c:v>5.8</c:v>
                </c:pt>
                <c:pt idx="19">
                  <c:v>5.9</c:v>
                </c:pt>
                <c:pt idx="20">
                  <c:v>6</c:v>
                </c:pt>
                <c:pt idx="21">
                  <c:v>6.1</c:v>
                </c:pt>
                <c:pt idx="22">
                  <c:v>6.2</c:v>
                </c:pt>
                <c:pt idx="23">
                  <c:v>6.3</c:v>
                </c:pt>
                <c:pt idx="24">
                  <c:v>6.4</c:v>
                </c:pt>
                <c:pt idx="25">
                  <c:v>6.5</c:v>
                </c:pt>
                <c:pt idx="26">
                  <c:v>6.6</c:v>
                </c:pt>
                <c:pt idx="27">
                  <c:v>6.7</c:v>
                </c:pt>
                <c:pt idx="28">
                  <c:v>6.8</c:v>
                </c:pt>
                <c:pt idx="29">
                  <c:v>6.9</c:v>
                </c:pt>
                <c:pt idx="30">
                  <c:v>7</c:v>
                </c:pt>
              </c:numCache>
            </c:numRef>
          </c:cat>
          <c:val>
            <c:numRef>
              <c:f>GRÁFICOS!$N$6:$N$36</c:f>
            </c:numRef>
          </c:val>
        </c:ser>
        <c:dLbls/>
        <c:marker val="1"/>
        <c:axId val="139992064"/>
        <c:axId val="140014336"/>
      </c:lineChart>
      <c:catAx>
        <c:axId val="139992064"/>
        <c:scaling>
          <c:orientation val="minMax"/>
        </c:scaling>
        <c:axPos val="b"/>
        <c:minorGridlines/>
        <c:numFmt formatCode="0.0" sourceLinked="0"/>
        <c:majorTickMark val="none"/>
        <c:tickLblPos val="nextTo"/>
        <c:txPr>
          <a:bodyPr rot="0" vert="horz"/>
          <a:lstStyle/>
          <a:p>
            <a:pPr>
              <a:defRPr lang="es-CL" sz="1200"/>
            </a:pPr>
            <a:endParaRPr lang="es-VE"/>
          </a:p>
        </c:txPr>
        <c:crossAx val="140014336"/>
        <c:crosses val="autoZero"/>
        <c:auto val="1"/>
        <c:lblAlgn val="ctr"/>
        <c:lblOffset val="100"/>
        <c:tickMarkSkip val="2"/>
      </c:catAx>
      <c:valAx>
        <c:axId val="140014336"/>
        <c:scaling>
          <c:orientation val="minMax"/>
          <c:min val="150"/>
        </c:scaling>
        <c:axPos val="l"/>
        <c:numFmt formatCode="0" sourceLinked="1"/>
        <c:majorTickMark val="none"/>
        <c:tickLblPos val="nextTo"/>
        <c:txPr>
          <a:bodyPr rot="0" vert="horz"/>
          <a:lstStyle/>
          <a:p>
            <a:pPr>
              <a:defRPr lang="es-CL" sz="1050"/>
            </a:pPr>
            <a:endParaRPr lang="es-VE"/>
          </a:p>
        </c:txPr>
        <c:crossAx val="139992064"/>
        <c:crosses val="autoZero"/>
        <c:crossBetween val="between"/>
        <c:majorUnit val="50"/>
        <c:minorUnit val="10"/>
      </c:valAx>
      <c:spPr>
        <a:noFill/>
        <a:ln w="25400">
          <a:noFill/>
        </a:ln>
      </c:spPr>
    </c:plotArea>
    <c:plotVisOnly val="1"/>
    <c:dispBlanksAs val="gap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14CCD742-1CFC-47AE-8D88-22B9CF9A5DEE}" type="datetimeFigureOut">
              <a:rPr lang="es-CL" smtClean="0"/>
              <a:pPr/>
              <a:t>22-03-2016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712A73B9-FA0F-44E1-95DE-27349693C57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73958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5273-7C0E-4153-8555-AC0EAA2A8D74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 smtClean="0"/>
          </a:p>
        </p:txBody>
      </p:sp>
      <p:sp>
        <p:nvSpPr>
          <p:cNvPr id="2355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2525" y="698500"/>
            <a:ext cx="4652963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2 Marcador de notas"/>
          <p:cNvSpPr>
            <a:spLocks noGrp="1"/>
          </p:cNvSpPr>
          <p:nvPr>
            <p:ph type="body" idx="1"/>
          </p:nvPr>
        </p:nvSpPr>
        <p:spPr bwMode="auto">
          <a:xfrm>
            <a:off x="927100" y="4419600"/>
            <a:ext cx="5100638" cy="4191000"/>
          </a:xfrm>
          <a:noFill/>
        </p:spPr>
        <p:txBody>
          <a:bodyPr wrap="square" lIns="92743" tIns="46373" rIns="92743" bIns="4637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>
              <a:cs typeface="Arial" charset="0"/>
            </a:endParaRPr>
          </a:p>
        </p:txBody>
      </p:sp>
      <p:sp>
        <p:nvSpPr>
          <p:cNvPr id="23557" name="3 Marcador de número de diapositiva"/>
          <p:cNvSpPr txBox="1">
            <a:spLocks noGrp="1"/>
          </p:cNvSpPr>
          <p:nvPr/>
        </p:nvSpPr>
        <p:spPr bwMode="auto">
          <a:xfrm>
            <a:off x="3940176" y="8843964"/>
            <a:ext cx="30146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43" tIns="46373" rIns="92743" bIns="46373" anchor="b"/>
          <a:lstStyle/>
          <a:p>
            <a:pPr algn="r" defTabSz="925361"/>
            <a:fld id="{BD7B3415-2F79-4D53-AFBF-0FC67C4AE9F8}" type="slidenum">
              <a:rPr lang="es-ES" sz="1200">
                <a:latin typeface="Times New Roman" pitchFamily="18" charset="0"/>
              </a:rPr>
              <a:pPr algn="r" defTabSz="925361"/>
              <a:t>1</a:t>
            </a:fld>
            <a:endParaRPr lang="es-ES" sz="12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F4CDF6-7CBD-4B0D-84F8-7FE42FB91F8F}" type="slidenum">
              <a:rPr lang="es-E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 dirty="0" smtClean="0">
              <a:solidFill>
                <a:prstClr val="black"/>
              </a:solidFill>
            </a:endParaRPr>
          </a:p>
        </p:txBody>
      </p:sp>
      <p:sp>
        <p:nvSpPr>
          <p:cNvPr id="4608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8875" y="711200"/>
            <a:ext cx="4738688" cy="3554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2 Marcador de notas"/>
          <p:cNvSpPr>
            <a:spLocks noGrp="1"/>
          </p:cNvSpPr>
          <p:nvPr>
            <p:ph type="body" idx="1"/>
          </p:nvPr>
        </p:nvSpPr>
        <p:spPr bwMode="auto">
          <a:xfrm>
            <a:off x="940191" y="4499398"/>
            <a:ext cx="5172661" cy="4266671"/>
          </a:xfrm>
          <a:noFill/>
        </p:spPr>
        <p:txBody>
          <a:bodyPr wrap="square" lIns="94271" tIns="47136" rIns="94271" bIns="4713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>
              <a:cs typeface="Arial" pitchFamily="34" charset="0"/>
            </a:endParaRPr>
          </a:p>
        </p:txBody>
      </p:sp>
      <p:sp>
        <p:nvSpPr>
          <p:cNvPr id="46085" name="3 Marcador de número de diapositiva"/>
          <p:cNvSpPr txBox="1">
            <a:spLocks noGrp="1"/>
          </p:cNvSpPr>
          <p:nvPr/>
        </p:nvSpPr>
        <p:spPr bwMode="auto">
          <a:xfrm>
            <a:off x="3995813" y="9003646"/>
            <a:ext cx="3057231" cy="47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71" tIns="47136" rIns="94271" bIns="47136" anchor="b"/>
          <a:lstStyle/>
          <a:p>
            <a:pPr algn="r" defTabSz="940599"/>
            <a:fld id="{D0D02A1D-5D42-49B9-94D6-D30EF7123F58}" type="slidenum">
              <a:rPr lang="es-ES" sz="1200">
                <a:solidFill>
                  <a:srgbClr val="000000"/>
                </a:solidFill>
                <a:latin typeface="Times New Roman" pitchFamily="18" charset="0"/>
              </a:rPr>
              <a:pPr algn="r" defTabSz="940599"/>
              <a:t>2</a:t>
            </a:fld>
            <a:endParaRPr lang="es-E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642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7763" y="708025"/>
            <a:ext cx="4648200" cy="3487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A8EC4A-ADB5-467A-9A27-2EFC6232265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537706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9305"/>
            <a:fld id="{82869989-EB00-4EE7-BCB5-25BDC5BB29F8}" type="slidenum">
              <a:rPr lang="en-US">
                <a:latin typeface="Arial"/>
              </a:rPr>
              <a:pPr defTabSz="929305"/>
              <a:t>7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497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9770-888A-4F4C-A404-630FC4AF3557}" type="datetimeFigureOut">
              <a:rPr lang="es-CL" smtClean="0"/>
              <a:pPr/>
              <a:t>22-03-2016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2DDC-730D-4FC9-9DA7-289C2BE8B44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4979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9770-888A-4F4C-A404-630FC4AF3557}" type="datetimeFigureOut">
              <a:rPr lang="es-CL" smtClean="0"/>
              <a:pPr/>
              <a:t>22-03-2016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2DDC-730D-4FC9-9DA7-289C2BE8B44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290414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9770-888A-4F4C-A404-630FC4AF3557}" type="datetimeFigureOut">
              <a:rPr lang="es-CL" smtClean="0"/>
              <a:pPr/>
              <a:t>22-03-2016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2DDC-730D-4FC9-9DA7-289C2BE8B44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30002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9770-888A-4F4C-A404-630FC4AF3557}" type="datetimeFigureOut">
              <a:rPr lang="es-CL" smtClean="0"/>
              <a:pPr/>
              <a:t>22-03-2016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2DDC-730D-4FC9-9DA7-289C2BE8B44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21367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9770-888A-4F4C-A404-630FC4AF3557}" type="datetimeFigureOut">
              <a:rPr lang="es-CL" smtClean="0"/>
              <a:pPr/>
              <a:t>22-03-2016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2DDC-730D-4FC9-9DA7-289C2BE8B44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6684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9770-888A-4F4C-A404-630FC4AF3557}" type="datetimeFigureOut">
              <a:rPr lang="es-CL" smtClean="0"/>
              <a:pPr/>
              <a:t>22-03-2016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2DDC-730D-4FC9-9DA7-289C2BE8B44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74729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9770-888A-4F4C-A404-630FC4AF3557}" type="datetimeFigureOut">
              <a:rPr lang="es-CL" smtClean="0"/>
              <a:pPr/>
              <a:t>22-03-2016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2DDC-730D-4FC9-9DA7-289C2BE8B44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74588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9770-888A-4F4C-A404-630FC4AF3557}" type="datetimeFigureOut">
              <a:rPr lang="es-CL" smtClean="0"/>
              <a:pPr/>
              <a:t>22-03-2016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2DDC-730D-4FC9-9DA7-289C2BE8B44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33873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9770-888A-4F4C-A404-630FC4AF3557}" type="datetimeFigureOut">
              <a:rPr lang="es-CL" smtClean="0"/>
              <a:pPr/>
              <a:t>22-03-2016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2DDC-730D-4FC9-9DA7-289C2BE8B44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339772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9770-888A-4F4C-A404-630FC4AF3557}" type="datetimeFigureOut">
              <a:rPr lang="es-CL" smtClean="0"/>
              <a:pPr/>
              <a:t>22-03-2016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2DDC-730D-4FC9-9DA7-289C2BE8B44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91066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9770-888A-4F4C-A404-630FC4AF3557}" type="datetimeFigureOut">
              <a:rPr lang="es-CL" smtClean="0"/>
              <a:pPr/>
              <a:t>22-03-2016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2DDC-730D-4FC9-9DA7-289C2BE8B44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24246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69770-888A-4F4C-A404-630FC4AF3557}" type="datetimeFigureOut">
              <a:rPr lang="es-CL" smtClean="0"/>
              <a:pPr/>
              <a:t>22-03-2016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B2DDC-730D-4FC9-9DA7-289C2BE8B44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17431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???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10" Type="http://schemas.openxmlformats.org/officeDocument/2006/relationships/image" Target="../media/image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hyperlink" Target="http://www.propedeutico.cl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 txBox="1">
            <a:spLocks noGrp="1" noChangeArrowheads="1"/>
          </p:cNvSpPr>
          <p:nvPr/>
        </p:nvSpPr>
        <p:spPr bwMode="auto">
          <a:xfrm>
            <a:off x="67056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21" tIns="45663" rIns="91321" bIns="45663"/>
          <a:lstStyle/>
          <a:p>
            <a:pPr algn="r"/>
            <a:fld id="{E7EB43F3-AF89-4E12-89B1-D4A8199781C8}" type="slidenum">
              <a:rPr lang="es-ES" sz="1400">
                <a:latin typeface="Calibri" pitchFamily="34" charset="0"/>
              </a:rPr>
              <a:pPr algn="r"/>
              <a:t>1</a:t>
            </a:fld>
            <a:endParaRPr lang="es-ES" sz="1400" dirty="0">
              <a:latin typeface="Calibri" pitchFamily="34" charset="0"/>
            </a:endParaRPr>
          </a:p>
        </p:txBody>
      </p:sp>
      <p:sp>
        <p:nvSpPr>
          <p:cNvPr id="3078" name="3 Marcador de número de diapositiva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21" tIns="45663" rIns="91321" bIns="45663"/>
          <a:lstStyle/>
          <a:p>
            <a:pPr algn="r"/>
            <a:endParaRPr lang="es-ES" sz="1400" dirty="0">
              <a:latin typeface="Times New Roman" pitchFamily="18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81000" y="2204864"/>
            <a:ext cx="8458200" cy="30469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s-CL" sz="2800" dirty="0" smtClean="0"/>
          </a:p>
          <a:p>
            <a:pPr algn="ctr"/>
            <a:r>
              <a:rPr lang="en-US" sz="2400" dirty="0"/>
              <a:t>Teacher Task Force Policy Dialogue </a:t>
            </a:r>
            <a:r>
              <a:rPr lang="en-US" sz="2400" dirty="0" smtClean="0"/>
              <a:t>Forum</a:t>
            </a:r>
            <a:r>
              <a:rPr lang="es-CL" sz="2400" dirty="0" smtClean="0"/>
              <a:t>                                     </a:t>
            </a:r>
            <a:endParaRPr lang="es-CL" sz="2400" dirty="0"/>
          </a:p>
          <a:p>
            <a:pPr algn="ctr"/>
            <a:endParaRPr lang="es-CL" sz="2800" dirty="0" smtClean="0"/>
          </a:p>
          <a:p>
            <a:pPr algn="ctr"/>
            <a:r>
              <a:rPr lang="es-CL" dirty="0" smtClean="0"/>
              <a:t>Francisco Javier Gil Llambías</a:t>
            </a:r>
          </a:p>
          <a:p>
            <a:pPr algn="ctr"/>
            <a:endParaRPr lang="es-CL" dirty="0" smtClean="0"/>
          </a:p>
          <a:p>
            <a:pPr algn="ctr"/>
            <a:r>
              <a:rPr lang="es-CL" dirty="0" smtClean="0"/>
              <a:t>Director de la Cátedra UNESCO de </a:t>
            </a:r>
          </a:p>
          <a:p>
            <a:pPr algn="ctr"/>
            <a:r>
              <a:rPr lang="es-CL" dirty="0" smtClean="0"/>
              <a:t>Inclusión a la Educación Superior  </a:t>
            </a:r>
          </a:p>
          <a:p>
            <a:pPr algn="ctr"/>
            <a:endParaRPr lang="es-CL" sz="2000" dirty="0" smtClean="0"/>
          </a:p>
          <a:p>
            <a:pPr algn="ctr"/>
            <a:r>
              <a:rPr lang="es-CL" dirty="0" smtClean="0"/>
              <a:t>Ciudad de México, Marzo 2016</a:t>
            </a:r>
            <a:endParaRPr lang="es-CL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0"/>
            <a:ext cx="9144000" cy="26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96599702"/>
              </p:ext>
            </p:extLst>
          </p:nvPr>
        </p:nvGraphicFramePr>
        <p:xfrm>
          <a:off x="3964357" y="266377"/>
          <a:ext cx="2572199" cy="1816365"/>
        </p:xfrm>
        <a:graphic>
          <a:graphicData uri="http://schemas.openxmlformats.org/presentationml/2006/ole">
            <p:oleObj spid="_x0000_s662571" name="Acrobat Document" r:id="rId5" imgW="7920000" imgH="6120000" progId="AcroExch.Document.7">
              <p:link updateAutomatic="1"/>
            </p:oleObj>
          </a:graphicData>
        </a:graphic>
      </p:graphicFrame>
      <p:pic>
        <p:nvPicPr>
          <p:cNvPr id="8" name="7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8680"/>
            <a:ext cx="1687195" cy="104648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2488876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66252605"/>
              </p:ext>
            </p:extLst>
          </p:nvPr>
        </p:nvGraphicFramePr>
        <p:xfrm>
          <a:off x="251520" y="586606"/>
          <a:ext cx="8208912" cy="6630183"/>
        </p:xfrm>
        <a:graphic>
          <a:graphicData uri="http://schemas.openxmlformats.org/presentationml/2006/ole">
            <p:oleObj spid="_x0000_s711696" r:id="rId3" imgW="3438144" imgH="2932176" progId="">
              <p:embed/>
            </p:oleObj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131840" y="621309"/>
            <a:ext cx="3453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 smtClean="0"/>
              <a:t>Proceso 2014, Top15% superior</a:t>
            </a:r>
            <a:endParaRPr lang="es-CL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0"/>
            <a:ext cx="9144000" cy="26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779912" y="1556792"/>
            <a:ext cx="1791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Ranking de notas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1763688" y="4509120"/>
            <a:ext cx="244827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CuadroTexto"/>
          <p:cNvSpPr txBox="1"/>
          <p:nvPr/>
        </p:nvSpPr>
        <p:spPr>
          <a:xfrm>
            <a:off x="5724128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PSU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3295475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6200000">
            <a:off x="-3298371" y="3298370"/>
            <a:ext cx="6858000" cy="26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6"/>
          <p:cNvPicPr>
            <a:picLocks noChangeAspect="1" noChangeArrowheads="1"/>
          </p:cNvPicPr>
          <p:nvPr/>
        </p:nvPicPr>
        <p:blipFill>
          <a:blip r:embed="rId3" cstate="print"/>
          <a:srcRect t="1701"/>
          <a:stretch>
            <a:fillRect/>
          </a:stretch>
        </p:blipFill>
        <p:spPr bwMode="auto">
          <a:xfrm>
            <a:off x="539552" y="260648"/>
            <a:ext cx="1625823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7707267"/>
              </p:ext>
            </p:extLst>
          </p:nvPr>
        </p:nvGraphicFramePr>
        <p:xfrm>
          <a:off x="2051720" y="120833"/>
          <a:ext cx="6480719" cy="6616330"/>
        </p:xfrm>
        <a:graphic>
          <a:graphicData uri="http://schemas.openxmlformats.org/drawingml/2006/table">
            <a:tbl>
              <a:tblPr/>
              <a:tblGrid>
                <a:gridCol w="3096343"/>
                <a:gridCol w="792088"/>
                <a:gridCol w="1152128"/>
                <a:gridCol w="1440160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Etiquetas de fila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RANK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NEM+RANK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0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U. de TARAPACA       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6290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U. de SANTIAGO de CHILE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6290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U. CATOLICA de la Stma. CONCEPCION 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6290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U. ARTURO PRAT       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6290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U. de TALCA          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6290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U. de ANTOFAGASTA    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6290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U. deL BIO-BIO       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6290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U. de ATACAMA        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6290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U. de los LAGOS      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6290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U. de MAGALLANES     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6290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U. CATOLICA de TEMUCO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90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U. CATOLICA deL MAULE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90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U. TECNICA FEdeRICO Sta. María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90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U. de VALPARAISO     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90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U. AUSTRAL de CHILE  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90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U. CATOLICA deL NORTE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90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P. U. CATOLICA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290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U. de CONCEPCION     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90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U. de la FRONTERA    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90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general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290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U. de CHILE          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290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U. de la SERENA      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90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U. TEC. METROPOLITANA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90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*U. ANDRES BELLO      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69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U. METROPOLITANA de CS de la Educación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90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U. de PLAYA ANCHA    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90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*U. ALBERTO HURTADO   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90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*U. FINIS TERRAE      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90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*U. de los ANDES      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90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P. U. CATOLICA de Valparaiso 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90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*U. MAYOR             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90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*U. DIEGO PORTALES    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6290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*U. deL deSARROLLO    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6290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*U. ADOLFO IBAÑEZ     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72003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1506" name="Object 2"/>
          <p:cNvGraphicFramePr>
            <a:graphicFrameLocks noChangeAspect="1"/>
          </p:cNvGraphicFramePr>
          <p:nvPr/>
        </p:nvGraphicFramePr>
        <p:xfrm>
          <a:off x="683568" y="1196752"/>
          <a:ext cx="7214622" cy="5289712"/>
        </p:xfrm>
        <a:graphic>
          <a:graphicData uri="http://schemas.openxmlformats.org/presentationml/2006/ole">
            <p:oleObj spid="_x0000_s672807" r:id="rId3" imgW="4533900" imgH="3324225" progId="">
              <p:embed/>
            </p:oleObj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907704" y="76470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  Tasa de retención y graduación 200 UES Top en USA </a:t>
            </a:r>
            <a:endParaRPr lang="es-C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0"/>
            <a:ext cx="9144000" cy="26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16402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21150352"/>
              </p:ext>
            </p:extLst>
          </p:nvPr>
        </p:nvGraphicFramePr>
        <p:xfrm>
          <a:off x="538257" y="116672"/>
          <a:ext cx="8067485" cy="6629466"/>
        </p:xfrm>
        <a:graphic>
          <a:graphicData uri="http://schemas.openxmlformats.org/presentationml/2006/ole">
            <p:oleObj spid="_x0000_s712715" r:id="rId3" imgW="3502080" imgH="2931840" progId="">
              <p:embed/>
            </p:oleObj>
          </a:graphicData>
        </a:graphic>
      </p:graphicFrame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0"/>
            <a:ext cx="9144000" cy="26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405116" y="1360815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0070C0"/>
                </a:solidFill>
              </a:rPr>
              <a:t>IVE = 8%</a:t>
            </a:r>
            <a:endParaRPr lang="es-CL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572000" y="3431405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92D050"/>
                </a:solidFill>
              </a:rPr>
              <a:t>IVE = 68%</a:t>
            </a:r>
            <a:endParaRPr lang="es-CL" dirty="0">
              <a:solidFill>
                <a:srgbClr val="92D05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156176" y="712298"/>
            <a:ext cx="1440160" cy="4804934"/>
          </a:xfrm>
          <a:prstGeom prst="rect">
            <a:avLst/>
          </a:prstGeom>
          <a:solidFill>
            <a:srgbClr val="00B050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400" dirty="0" smtClean="0"/>
          </a:p>
          <a:p>
            <a:pPr algn="ctr"/>
            <a:endParaRPr lang="es-CL" sz="1400" dirty="0"/>
          </a:p>
          <a:p>
            <a:pPr algn="ctr"/>
            <a:endParaRPr lang="es-CL" sz="1400" dirty="0" smtClean="0"/>
          </a:p>
          <a:p>
            <a:pPr algn="ctr"/>
            <a:endParaRPr lang="es-CL" sz="1400" dirty="0"/>
          </a:p>
          <a:p>
            <a:pPr algn="ctr"/>
            <a:endParaRPr lang="es-CL" sz="1400" dirty="0" smtClean="0"/>
          </a:p>
          <a:p>
            <a:pPr algn="ctr"/>
            <a:endParaRPr lang="es-CL" sz="1400" dirty="0"/>
          </a:p>
          <a:p>
            <a:pPr algn="ctr"/>
            <a:endParaRPr lang="es-CL" sz="1400" dirty="0" smtClean="0"/>
          </a:p>
          <a:p>
            <a:pPr algn="ctr"/>
            <a:endParaRPr lang="es-CL" sz="1400" dirty="0"/>
          </a:p>
          <a:p>
            <a:pPr algn="ctr"/>
            <a:endParaRPr lang="es-CL" sz="1400" dirty="0" smtClean="0"/>
          </a:p>
          <a:p>
            <a:pPr algn="ctr"/>
            <a:endParaRPr lang="es-CL" sz="1400" dirty="0"/>
          </a:p>
          <a:p>
            <a:pPr algn="ctr"/>
            <a:endParaRPr lang="es-CL" sz="1400" dirty="0" smtClean="0"/>
          </a:p>
          <a:p>
            <a:pPr algn="ctr"/>
            <a:r>
              <a:rPr lang="es-CL" sz="1400" dirty="0" smtClean="0"/>
              <a:t>Bonificación del 5%, BEA, Cupos supernumerarios Propedéuticos UNESCO</a:t>
            </a:r>
          </a:p>
          <a:p>
            <a:pPr algn="ctr"/>
            <a:r>
              <a:rPr lang="es-CL" sz="1400" dirty="0" smtClean="0"/>
              <a:t>T&amp;I, SIPEE</a:t>
            </a:r>
          </a:p>
          <a:p>
            <a:pPr algn="ctr"/>
            <a:r>
              <a:rPr lang="es-CL" sz="1400" dirty="0" smtClean="0"/>
              <a:t>Esc. Talentos</a:t>
            </a:r>
          </a:p>
          <a:p>
            <a:pPr algn="ctr"/>
            <a:r>
              <a:rPr lang="es-CL" sz="1400" dirty="0" smtClean="0"/>
              <a:t>Ranking </a:t>
            </a:r>
          </a:p>
          <a:p>
            <a:pPr algn="ctr"/>
            <a:endParaRPr lang="es-CL" sz="1400" dirty="0" smtClean="0"/>
          </a:p>
          <a:p>
            <a:pPr algn="ctr"/>
            <a:r>
              <a:rPr lang="es-CL" sz="1400" dirty="0" smtClean="0"/>
              <a:t>Fondos MINEDUC </a:t>
            </a:r>
            <a:r>
              <a:rPr lang="es-CL" sz="1400" b="1" dirty="0" smtClean="0"/>
              <a:t>PACE (28)</a:t>
            </a:r>
          </a:p>
          <a:p>
            <a:pPr algn="ctr"/>
            <a:endParaRPr lang="es-CL" sz="1400" b="1" dirty="0"/>
          </a:p>
          <a:p>
            <a:pPr algn="ctr"/>
            <a:endParaRPr lang="es-CL" sz="1400" b="1" dirty="0" smtClean="0"/>
          </a:p>
          <a:p>
            <a:pPr algn="ctr"/>
            <a:endParaRPr lang="es-CL" sz="1400" b="1" dirty="0"/>
          </a:p>
          <a:p>
            <a:pPr algn="ctr"/>
            <a:endParaRPr lang="es-CL" sz="1400" b="1" dirty="0" smtClean="0"/>
          </a:p>
          <a:p>
            <a:pPr algn="ctr"/>
            <a:endParaRPr lang="es-CL" sz="1400" b="1" dirty="0"/>
          </a:p>
          <a:p>
            <a:pPr algn="ctr"/>
            <a:endParaRPr lang="es-CL" sz="1400" b="1" dirty="0" smtClean="0"/>
          </a:p>
          <a:p>
            <a:pPr algn="ctr"/>
            <a:endParaRPr lang="es-CL" sz="1400" b="1" dirty="0"/>
          </a:p>
          <a:p>
            <a:pPr algn="ctr"/>
            <a:endParaRPr lang="es-CL" sz="1400" b="1" dirty="0" smtClean="0"/>
          </a:p>
          <a:p>
            <a:pPr algn="ctr"/>
            <a:endParaRPr lang="es-CL" sz="1400" b="1" dirty="0"/>
          </a:p>
          <a:p>
            <a:pPr algn="ctr"/>
            <a:endParaRPr lang="es-CL" sz="1400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80268"/>
            <a:ext cx="1521200" cy="107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4B6CE-D52D-4075-8128-4046CFD5927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25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32047" y="1052736"/>
            <a:ext cx="7992888" cy="4801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CL" b="1" dirty="0" smtClean="0"/>
          </a:p>
          <a:p>
            <a:pPr algn="ctr"/>
            <a:r>
              <a:rPr lang="es-CL" sz="2400" b="1" dirty="0" smtClean="0"/>
              <a:t>Conclusión</a:t>
            </a:r>
          </a:p>
          <a:p>
            <a:endParaRPr lang="es-CL" sz="2400" dirty="0" smtClean="0"/>
          </a:p>
          <a:p>
            <a:pPr algn="just"/>
            <a:r>
              <a:rPr lang="es-CL" sz="2400" dirty="0" smtClean="0"/>
              <a:t>La </a:t>
            </a:r>
            <a:r>
              <a:rPr lang="es-CL" sz="2400" u="sng" dirty="0" smtClean="0"/>
              <a:t>Inclusión con Excelencia </a:t>
            </a:r>
            <a:r>
              <a:rPr lang="es-CL" sz="2400" dirty="0" smtClean="0"/>
              <a:t>en la educación superior es posible, pues en todos los establecimientos de enseñanza primaria y secundaria del mundo estudian niños y jóvenes con talentos académicos extraordinarios.</a:t>
            </a:r>
          </a:p>
          <a:p>
            <a:pPr algn="just"/>
            <a:endParaRPr lang="es-CL" sz="2400" dirty="0"/>
          </a:p>
          <a:p>
            <a:pPr algn="ctr"/>
            <a:r>
              <a:rPr lang="es-CL" sz="2400" dirty="0" smtClean="0"/>
              <a:t>Nuestro deber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 smtClean="0"/>
              <a:t>Proponer </a:t>
            </a:r>
            <a:r>
              <a:rPr lang="es-CL" sz="2400" dirty="0"/>
              <a:t>vías y financiamiento para una transición justa y efectiva desde la educación segundaria a la </a:t>
            </a:r>
            <a:r>
              <a:rPr lang="es-CL" sz="2400" dirty="0" smtClean="0"/>
              <a:t>terciaria</a:t>
            </a:r>
          </a:p>
          <a:p>
            <a:pPr algn="just"/>
            <a:endParaRPr lang="es-CL" sz="24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0"/>
            <a:ext cx="9144000" cy="26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95536" y="332656"/>
          <a:ext cx="4032250" cy="3141663"/>
        </p:xfrm>
        <a:graphic>
          <a:graphicData uri="http://schemas.openxmlformats.org/presentationml/2006/ole">
            <p:oleObj spid="_x0000_s506970" name="Graph" r:id="rId4" imgW="3470453" imgH="3010205" progId="">
              <p:embed/>
            </p:oleObj>
          </a:graphicData>
        </a:graphic>
      </p:graphicFrame>
      <p:sp>
        <p:nvSpPr>
          <p:cNvPr id="2052" name="Rectangle 6"/>
          <p:cNvSpPr txBox="1">
            <a:spLocks noGrp="1" noChangeArrowheads="1"/>
          </p:cNvSpPr>
          <p:nvPr/>
        </p:nvSpPr>
        <p:spPr bwMode="auto">
          <a:xfrm>
            <a:off x="67056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21" tIns="45663" rIns="91321" bIns="45663"/>
          <a:lstStyle/>
          <a:p>
            <a:pPr algn="r"/>
            <a:fld id="{3C51E5F9-9B68-498C-B24F-DD21EDF94D82}" type="slidenum">
              <a:rPr lang="es-ES" sz="1400">
                <a:solidFill>
                  <a:srgbClr val="000000"/>
                </a:solidFill>
              </a:rPr>
              <a:pPr algn="r"/>
              <a:t>2</a:t>
            </a:fld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2053" name="3 Marcador de número de diapositiva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21" tIns="45663" rIns="91321" bIns="45663"/>
          <a:lstStyle/>
          <a:p>
            <a:pPr algn="r"/>
            <a:endParaRPr lang="es-E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5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260350"/>
            <a:ext cx="3914775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otr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333375"/>
            <a:ext cx="3881438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3851920" y="188640"/>
            <a:ext cx="1340127" cy="46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21" tIns="45663" rIns="91321" bIns="45663">
            <a:spAutoFit/>
          </a:bodyPr>
          <a:lstStyle/>
          <a:p>
            <a:r>
              <a:rPr lang="es-ES_tradnl" sz="2400" b="1" dirty="0" smtClean="0">
                <a:solidFill>
                  <a:srgbClr val="00B0F0"/>
                </a:solidFill>
              </a:rPr>
              <a:t>Contexto</a:t>
            </a:r>
            <a:endParaRPr lang="es-ES" sz="2400" b="1" dirty="0">
              <a:solidFill>
                <a:srgbClr val="00B0F0"/>
              </a:solidFill>
            </a:endParaRPr>
          </a:p>
        </p:txBody>
      </p:sp>
      <p:pic>
        <p:nvPicPr>
          <p:cNvPr id="2057" name="Picture 3" descr="graf-0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3573463"/>
            <a:ext cx="4032250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4" descr="trans05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2988" y="3716338"/>
            <a:ext cx="280828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5" descr="trans06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6013" y="3879850"/>
            <a:ext cx="2951162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10 CuadroTexto"/>
          <p:cNvSpPr txBox="1">
            <a:spLocks noChangeArrowheads="1"/>
          </p:cNvSpPr>
          <p:nvPr/>
        </p:nvSpPr>
        <p:spPr bwMode="auto">
          <a:xfrm>
            <a:off x="6876256" y="1052736"/>
            <a:ext cx="1541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1" tIns="45667" rIns="91331" bIns="45667">
            <a:spAutoFit/>
          </a:bodyPr>
          <a:lstStyle/>
          <a:p>
            <a:r>
              <a:rPr lang="es-CL" dirty="0">
                <a:solidFill>
                  <a:srgbClr val="000000"/>
                </a:solidFill>
              </a:rPr>
              <a:t>Analfabetismo</a:t>
            </a:r>
          </a:p>
        </p:txBody>
      </p:sp>
      <p:sp>
        <p:nvSpPr>
          <p:cNvPr id="2061" name="11 CuadroTexto"/>
          <p:cNvSpPr txBox="1">
            <a:spLocks noChangeArrowheads="1"/>
          </p:cNvSpPr>
          <p:nvPr/>
        </p:nvSpPr>
        <p:spPr bwMode="auto">
          <a:xfrm>
            <a:off x="2195736" y="5013176"/>
            <a:ext cx="1184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1" tIns="45667" rIns="91331" bIns="45667">
            <a:spAutoFit/>
          </a:bodyPr>
          <a:lstStyle/>
          <a:p>
            <a:r>
              <a:rPr lang="es-CL" dirty="0">
                <a:solidFill>
                  <a:srgbClr val="000000"/>
                </a:solidFill>
              </a:rPr>
              <a:t>Cobertura </a:t>
            </a:r>
          </a:p>
        </p:txBody>
      </p:sp>
      <p:sp>
        <p:nvSpPr>
          <p:cNvPr id="2062" name="12 CuadroTexto"/>
          <p:cNvSpPr txBox="1">
            <a:spLocks noChangeArrowheads="1"/>
          </p:cNvSpPr>
          <p:nvPr/>
        </p:nvSpPr>
        <p:spPr bwMode="auto">
          <a:xfrm>
            <a:off x="2483768" y="1628800"/>
            <a:ext cx="1433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1" tIns="45667" rIns="91331" bIns="45667">
            <a:spAutoFit/>
          </a:bodyPr>
          <a:lstStyle/>
          <a:p>
            <a:r>
              <a:rPr lang="es-CL" dirty="0">
                <a:solidFill>
                  <a:srgbClr val="000000"/>
                </a:solidFill>
              </a:rPr>
              <a:t>Desnutrición 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8234363" y="3374319"/>
            <a:ext cx="539750" cy="3277713"/>
          </a:xfrm>
          <a:prstGeom prst="rect">
            <a:avLst/>
          </a:prstGeom>
          <a:noFill/>
        </p:spPr>
        <p:txBody>
          <a:bodyPr lIns="91331" tIns="45667" rIns="91331" bIns="45667">
            <a:spAutoFit/>
          </a:bodyPr>
          <a:lstStyle/>
          <a:p>
            <a:pPr>
              <a:defRPr/>
            </a:pPr>
            <a:r>
              <a:rPr lang="es-CL" sz="9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2015</a:t>
            </a:r>
          </a:p>
          <a:p>
            <a:pPr>
              <a:defRPr/>
            </a:pPr>
            <a:r>
              <a:rPr lang="es-CL" sz="9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2014</a:t>
            </a:r>
          </a:p>
          <a:p>
            <a:pPr>
              <a:defRPr/>
            </a:pPr>
            <a:r>
              <a:rPr lang="es-CL" sz="9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2013</a:t>
            </a:r>
          </a:p>
          <a:p>
            <a:pPr>
              <a:defRPr/>
            </a:pPr>
            <a:r>
              <a:rPr lang="es-CL" sz="9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2012</a:t>
            </a:r>
          </a:p>
          <a:p>
            <a:pPr>
              <a:defRPr/>
            </a:pPr>
            <a:r>
              <a:rPr lang="es-CL" sz="9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2011</a:t>
            </a:r>
          </a:p>
          <a:p>
            <a:pPr>
              <a:defRPr/>
            </a:pPr>
            <a:r>
              <a:rPr lang="es-CL" sz="9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2010</a:t>
            </a:r>
            <a:endParaRPr lang="es-CL" sz="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s-CL" sz="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2009</a:t>
            </a:r>
          </a:p>
          <a:p>
            <a:pPr>
              <a:defRPr/>
            </a:pPr>
            <a:r>
              <a:rPr lang="es-CL" sz="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2008</a:t>
            </a:r>
          </a:p>
          <a:p>
            <a:pPr>
              <a:defRPr/>
            </a:pPr>
            <a:r>
              <a:rPr lang="es-CL" sz="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2007</a:t>
            </a:r>
          </a:p>
          <a:p>
            <a:pPr>
              <a:defRPr/>
            </a:pPr>
            <a:r>
              <a:rPr lang="es-CL" sz="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2006</a:t>
            </a:r>
          </a:p>
          <a:p>
            <a:pPr>
              <a:defRPr/>
            </a:pPr>
            <a:r>
              <a:rPr lang="es-CL" sz="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2005</a:t>
            </a:r>
          </a:p>
          <a:p>
            <a:pPr>
              <a:defRPr/>
            </a:pPr>
            <a:r>
              <a:rPr lang="es-CL" sz="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2004</a:t>
            </a:r>
          </a:p>
          <a:p>
            <a:pPr>
              <a:defRPr/>
            </a:pPr>
            <a:r>
              <a:rPr lang="es-CL" sz="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2003</a:t>
            </a:r>
          </a:p>
          <a:p>
            <a:pPr>
              <a:defRPr/>
            </a:pPr>
            <a:r>
              <a:rPr lang="es-CL" sz="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2002</a:t>
            </a:r>
          </a:p>
          <a:p>
            <a:pPr>
              <a:defRPr/>
            </a:pPr>
            <a:r>
              <a:rPr lang="es-CL" sz="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2001</a:t>
            </a:r>
          </a:p>
          <a:p>
            <a:pPr>
              <a:defRPr/>
            </a:pPr>
            <a:r>
              <a:rPr lang="es-CL" sz="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1999</a:t>
            </a:r>
          </a:p>
          <a:p>
            <a:pPr>
              <a:defRPr/>
            </a:pPr>
            <a:r>
              <a:rPr lang="es-CL" sz="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1998</a:t>
            </a:r>
          </a:p>
          <a:p>
            <a:pPr>
              <a:defRPr/>
            </a:pPr>
            <a:r>
              <a:rPr lang="es-CL" sz="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1997</a:t>
            </a:r>
          </a:p>
          <a:p>
            <a:pPr>
              <a:defRPr/>
            </a:pPr>
            <a:r>
              <a:rPr lang="es-CL" sz="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1996</a:t>
            </a:r>
          </a:p>
          <a:p>
            <a:pPr>
              <a:defRPr/>
            </a:pPr>
            <a:r>
              <a:rPr lang="es-CL" sz="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1995</a:t>
            </a:r>
          </a:p>
          <a:p>
            <a:pPr>
              <a:defRPr/>
            </a:pPr>
            <a:r>
              <a:rPr lang="es-CL" sz="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1994</a:t>
            </a:r>
          </a:p>
          <a:p>
            <a:pPr>
              <a:defRPr/>
            </a:pPr>
            <a:r>
              <a:rPr lang="es-CL" sz="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1994</a:t>
            </a:r>
          </a:p>
          <a:p>
            <a:pPr>
              <a:defRPr/>
            </a:pPr>
            <a:r>
              <a:rPr lang="es-CL" sz="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1992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0"/>
            <a:ext cx="9144000" cy="26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10888494"/>
              </p:ext>
            </p:extLst>
          </p:nvPr>
        </p:nvGraphicFramePr>
        <p:xfrm>
          <a:off x="4067175" y="3277915"/>
          <a:ext cx="4344863" cy="3495873"/>
        </p:xfrm>
        <a:graphic>
          <a:graphicData uri="http://schemas.openxmlformats.org/presentationml/2006/ole">
            <p:oleObj spid="_x0000_s506971" r:id="rId11" imgW="3438144" imgH="3143707" progId="">
              <p:embed/>
            </p:oleObj>
          </a:graphicData>
        </a:graphic>
      </p:graphicFrame>
      <p:sp>
        <p:nvSpPr>
          <p:cNvPr id="20" name="19 CuadroTexto"/>
          <p:cNvSpPr txBox="1"/>
          <p:nvPr/>
        </p:nvSpPr>
        <p:spPr>
          <a:xfrm>
            <a:off x="6964945" y="3841750"/>
            <a:ext cx="1218778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000" dirty="0" smtClean="0">
                <a:solidFill>
                  <a:srgbClr val="FF0000"/>
                </a:solidFill>
              </a:rPr>
              <a:t>P. Pagados</a:t>
            </a:r>
          </a:p>
          <a:p>
            <a:r>
              <a:rPr lang="es-CL" sz="1000" dirty="0" smtClean="0">
                <a:solidFill>
                  <a:srgbClr val="92D050"/>
                </a:solidFill>
              </a:rPr>
              <a:t>P. Subvencionados</a:t>
            </a:r>
          </a:p>
          <a:p>
            <a:r>
              <a:rPr lang="es-CL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Municipales</a:t>
            </a:r>
            <a:endParaRPr lang="es-CL" sz="1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80179" y="260648"/>
          <a:ext cx="7420213" cy="6264696"/>
        </p:xfrm>
        <a:graphic>
          <a:graphicData uri="http://schemas.openxmlformats.org/presentationml/2006/ole">
            <p:oleObj spid="_x0000_s663594" name="Graph" r:id="rId3" imgW="3463747" imgH="2891942" progId="">
              <p:embed/>
            </p:oleObj>
          </a:graphicData>
        </a:graphic>
      </p:graphicFrame>
      <p:sp>
        <p:nvSpPr>
          <p:cNvPr id="11" name="10 Rectángulo"/>
          <p:cNvSpPr/>
          <p:nvPr/>
        </p:nvSpPr>
        <p:spPr>
          <a:xfrm>
            <a:off x="2051720" y="692696"/>
            <a:ext cx="5616624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267744" y="2636912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L" sz="2400" dirty="0">
              <a:solidFill>
                <a:srgbClr val="FFFF00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4716016" y="184482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L" sz="2400" dirty="0">
              <a:solidFill>
                <a:srgbClr val="FFFF00"/>
              </a:solidFill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7164288" y="98072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L" sz="2800" dirty="0">
              <a:solidFill>
                <a:srgbClr val="FFFF00"/>
              </a:solidFill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7236296" y="2852936"/>
            <a:ext cx="180000" cy="180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L" sz="2400" dirty="0">
              <a:solidFill>
                <a:srgbClr val="FFFF00"/>
              </a:solidFill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4788024" y="3537032"/>
            <a:ext cx="180000" cy="180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L" sz="2400" dirty="0">
              <a:solidFill>
                <a:srgbClr val="FFFF00"/>
              </a:solidFill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2267744" y="4329120"/>
            <a:ext cx="180000" cy="180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L" sz="2400" dirty="0">
              <a:solidFill>
                <a:srgbClr val="FFFF00"/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1979712" y="692696"/>
            <a:ext cx="5688632" cy="216024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solidFill>
                  <a:prstClr val="white"/>
                </a:solidFill>
              </a:rPr>
              <a:t>     PARADIGMA PREDOMINANTE</a:t>
            </a:r>
            <a:endParaRPr lang="es-CL" sz="2400" dirty="0">
              <a:solidFill>
                <a:prstClr val="white"/>
              </a:solidFill>
            </a:endParaRPr>
          </a:p>
        </p:txBody>
      </p:sp>
      <p:cxnSp>
        <p:nvCxnSpPr>
          <p:cNvPr id="22" name="21 Conector recto"/>
          <p:cNvCxnSpPr/>
          <p:nvPr/>
        </p:nvCxnSpPr>
        <p:spPr>
          <a:xfrm flipH="1">
            <a:off x="2339752" y="980728"/>
            <a:ext cx="5328592" cy="1872208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H="1">
            <a:off x="2195736" y="2852936"/>
            <a:ext cx="5328592" cy="1656184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1" name="40 CuadroTexto"/>
          <p:cNvSpPr txBox="1"/>
          <p:nvPr/>
        </p:nvSpPr>
        <p:spPr>
          <a:xfrm>
            <a:off x="2195736" y="2204864"/>
            <a:ext cx="184731" cy="461665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z="2400" dirty="0">
              <a:solidFill>
                <a:srgbClr val="FFC00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372200" y="692696"/>
            <a:ext cx="1289732" cy="4596323"/>
          </a:xfrm>
          <a:prstGeom prst="rect">
            <a:avLst/>
          </a:prstGeom>
          <a:solidFill>
            <a:srgbClr val="FFFF00">
              <a:alpha val="79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1600" b="1" dirty="0" smtClea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1600" b="1" dirty="0" smtClea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s-ES" sz="1600" b="1" dirty="0" smtClean="0">
                <a:solidFill>
                  <a:srgbClr val="00B050"/>
                </a:solidFill>
              </a:rPr>
              <a:t> </a:t>
            </a:r>
            <a:endParaRPr lang="es-CL" sz="1600" b="1" dirty="0">
              <a:solidFill>
                <a:srgbClr val="00B050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884368" y="836712"/>
            <a:ext cx="82426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L" dirty="0" smtClean="0">
                <a:solidFill>
                  <a:prstClr val="white"/>
                </a:solidFill>
              </a:rPr>
              <a:t>IVE = 9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7812360" y="2636912"/>
            <a:ext cx="94128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L" dirty="0" smtClean="0">
                <a:solidFill>
                  <a:prstClr val="white"/>
                </a:solidFill>
              </a:rPr>
              <a:t>IVE = 69</a:t>
            </a:r>
            <a:endParaRPr lang="es-CL" dirty="0">
              <a:solidFill>
                <a:prstClr val="white"/>
              </a:solidFill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0"/>
            <a:ext cx="9144000" cy="26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319909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8" grpId="0" animBg="1"/>
      <p:bldP spid="21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467544" y="620688"/>
          <a:ext cx="4104456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2 Gráfico"/>
          <p:cNvGraphicFramePr/>
          <p:nvPr/>
        </p:nvGraphicFramePr>
        <p:xfrm>
          <a:off x="4211960" y="593304"/>
          <a:ext cx="3888432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Rectángulo"/>
          <p:cNvSpPr/>
          <p:nvPr/>
        </p:nvSpPr>
        <p:spPr>
          <a:xfrm>
            <a:off x="7770687" y="336362"/>
            <a:ext cx="1193800" cy="31700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schemeClr val="tx1"/>
                </a:solidFill>
              </a:rPr>
              <a:t>Promedio </a:t>
            </a:r>
            <a:r>
              <a:rPr lang="es-CL" sz="1000" dirty="0" smtClean="0">
                <a:solidFill>
                  <a:schemeClr val="tx1"/>
                </a:solidFill>
              </a:rPr>
              <a:t>de </a:t>
            </a:r>
            <a:r>
              <a:rPr lang="es-CL" sz="1000" dirty="0">
                <a:solidFill>
                  <a:schemeClr val="tx1"/>
                </a:solidFill>
              </a:rPr>
              <a:t>notas ponderadas acumulado </a:t>
            </a:r>
            <a:r>
              <a:rPr lang="es-CL" sz="1000" dirty="0" smtClean="0">
                <a:solidFill>
                  <a:schemeClr val="tx1"/>
                </a:solidFill>
              </a:rPr>
              <a:t>de </a:t>
            </a:r>
            <a:r>
              <a:rPr lang="es-CL" sz="1000" dirty="0">
                <a:solidFill>
                  <a:schemeClr val="tx1"/>
                </a:solidFill>
              </a:rPr>
              <a:t>los estudiantes </a:t>
            </a:r>
            <a:r>
              <a:rPr lang="es-CL" sz="1000" dirty="0" smtClean="0">
                <a:solidFill>
                  <a:schemeClr val="tx1"/>
                </a:solidFill>
              </a:rPr>
              <a:t>de </a:t>
            </a:r>
            <a:r>
              <a:rPr lang="es-CL" sz="1000" dirty="0">
                <a:solidFill>
                  <a:schemeClr val="tx1"/>
                </a:solidFill>
              </a:rPr>
              <a:t>los estudiantes egresados </a:t>
            </a:r>
            <a:r>
              <a:rPr lang="es-CL" sz="1000" dirty="0" smtClean="0">
                <a:solidFill>
                  <a:schemeClr val="tx1"/>
                </a:solidFill>
              </a:rPr>
              <a:t>de </a:t>
            </a:r>
            <a:r>
              <a:rPr lang="es-CL" sz="1000" dirty="0">
                <a:solidFill>
                  <a:schemeClr val="tx1"/>
                </a:solidFill>
              </a:rPr>
              <a:t>estos colegios con NEM en </a:t>
            </a:r>
            <a:r>
              <a:rPr lang="es-CL" sz="1000" b="1" dirty="0">
                <a:solidFill>
                  <a:schemeClr val="tx1"/>
                </a:solidFill>
              </a:rPr>
              <a:t>el 10 superior </a:t>
            </a:r>
            <a:r>
              <a:rPr lang="es-CL" sz="1000" dirty="0">
                <a:solidFill>
                  <a:schemeClr val="tx1"/>
                </a:solidFill>
              </a:rPr>
              <a:t>vs NO 10% superior. </a:t>
            </a:r>
            <a:endParaRPr lang="es-CL" sz="10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s-CL" sz="1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CL" sz="1000" dirty="0">
                <a:solidFill>
                  <a:schemeClr val="tx1"/>
                </a:solidFill>
              </a:rPr>
              <a:t>Ingreso 2004-2010 a todas las carreras </a:t>
            </a:r>
            <a:r>
              <a:rPr lang="es-CL" sz="1000" dirty="0" smtClean="0">
                <a:solidFill>
                  <a:schemeClr val="tx1"/>
                </a:solidFill>
              </a:rPr>
              <a:t>de </a:t>
            </a:r>
            <a:r>
              <a:rPr lang="es-CL" sz="1000" dirty="0">
                <a:solidFill>
                  <a:schemeClr val="tx1"/>
                </a:solidFill>
              </a:rPr>
              <a:t>la UC (Mínimo 30 estudiantes </a:t>
            </a:r>
            <a:r>
              <a:rPr lang="es-CL" sz="1000" dirty="0" smtClean="0">
                <a:solidFill>
                  <a:schemeClr val="tx1"/>
                </a:solidFill>
              </a:rPr>
              <a:t>en </a:t>
            </a:r>
            <a:r>
              <a:rPr lang="es-CL" sz="1000" dirty="0">
                <a:solidFill>
                  <a:schemeClr val="tx1"/>
                </a:solidFill>
              </a:rPr>
              <a:t>ambas categorías) </a:t>
            </a:r>
            <a:endParaRPr lang="es-CL" sz="10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s-CL" sz="10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CL" sz="1000" dirty="0" smtClean="0">
                <a:solidFill>
                  <a:schemeClr val="tx1"/>
                </a:solidFill>
              </a:rPr>
              <a:t>Base 35 mil estudiantes </a:t>
            </a:r>
          </a:p>
          <a:p>
            <a:pPr>
              <a:defRPr/>
            </a:pPr>
            <a:endParaRPr lang="es-CL" sz="1000" dirty="0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9512" y="332656"/>
            <a:ext cx="67197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CL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PUC</a:t>
            </a:r>
            <a:endParaRPr lang="es-CL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786376" y="4149080"/>
            <a:ext cx="1178111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>
                <a:solidFill>
                  <a:schemeClr val="bg1"/>
                </a:solidFill>
              </a:rPr>
              <a:t>Mas Aplicados Top10%</a:t>
            </a:r>
            <a:endParaRPr lang="es-CL" sz="1200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712991" y="3717032"/>
            <a:ext cx="1251496" cy="27699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L" sz="1200" b="1" dirty="0" smtClean="0">
                <a:solidFill>
                  <a:sysClr val="window" lastClr="FFFFFF"/>
                </a:solidFill>
              </a:rPr>
              <a:t>No tan aplicados</a:t>
            </a:r>
            <a:endParaRPr lang="es-CL" sz="1200" b="1" dirty="0">
              <a:solidFill>
                <a:sysClr val="window" lastClr="FFFFFF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2"/>
            <a:ext cx="9144000" cy="26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0" y="6596390"/>
            <a:ext cx="19255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100" b="1" dirty="0" smtClean="0"/>
              <a:t>Re:</a:t>
            </a:r>
            <a:r>
              <a:rPr lang="es-CL" sz="1100" dirty="0" smtClean="0"/>
              <a:t> Políticas Públicas UC, 2013</a:t>
            </a:r>
            <a:endParaRPr lang="es-CL" sz="11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7786376" y="5229200"/>
            <a:ext cx="1632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/>
              <a:t>U. de Santiago</a:t>
            </a:r>
          </a:p>
          <a:p>
            <a:r>
              <a:rPr lang="es-CL" sz="1400" dirty="0" smtClean="0"/>
              <a:t>U. Concepción</a:t>
            </a:r>
          </a:p>
          <a:p>
            <a:r>
              <a:rPr lang="es-CL" sz="1400" dirty="0" smtClean="0"/>
              <a:t>U. Austral</a:t>
            </a:r>
          </a:p>
          <a:p>
            <a:r>
              <a:rPr lang="es-CL" sz="1400" dirty="0" smtClean="0"/>
              <a:t>U. de la Frontera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xmlns="" val="24220885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lecha doblada"/>
          <p:cNvSpPr/>
          <p:nvPr/>
        </p:nvSpPr>
        <p:spPr>
          <a:xfrm>
            <a:off x="1547665" y="404665"/>
            <a:ext cx="3744416" cy="2376264"/>
          </a:xfrm>
          <a:prstGeom prst="bentArrow">
            <a:avLst>
              <a:gd name="adj1" fmla="val 25000"/>
              <a:gd name="adj2" fmla="val 16159"/>
              <a:gd name="adj3" fmla="val 38981"/>
              <a:gd name="adj4" fmla="val 3885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bIns="432000" rtlCol="0" anchor="ctr"/>
          <a:lstStyle/>
          <a:p>
            <a:pPr algn="ctr"/>
            <a:endParaRPr lang="es-CL" sz="2000" dirty="0" smtClean="0">
              <a:solidFill>
                <a:schemeClr val="tx1"/>
              </a:solidFill>
            </a:endParaRPr>
          </a:p>
          <a:p>
            <a:pPr algn="ctr"/>
            <a:endParaRPr lang="es-CL" sz="2000" dirty="0" smtClean="0">
              <a:solidFill>
                <a:schemeClr val="tx1"/>
              </a:solidFill>
            </a:endParaRPr>
          </a:p>
          <a:p>
            <a:pPr algn="ctr"/>
            <a:endParaRPr lang="es-CL" sz="2000" dirty="0" smtClean="0">
              <a:solidFill>
                <a:schemeClr val="tx1"/>
              </a:solidFill>
            </a:endParaRPr>
          </a:p>
          <a:p>
            <a:pPr algn="r"/>
            <a:r>
              <a:rPr lang="es-CL" sz="2000" dirty="0" smtClean="0">
                <a:solidFill>
                  <a:schemeClr val="tx1"/>
                </a:solidFill>
              </a:rPr>
              <a:t>     </a:t>
            </a:r>
            <a:r>
              <a:rPr lang="es-CL" sz="1400" dirty="0" smtClean="0">
                <a:solidFill>
                  <a:srgbClr val="00B050"/>
                </a:solidFill>
                <a:latin typeface="+mj-lt"/>
              </a:rPr>
              <a:t>Top10%; matemática, lenguaje, gestión personal, 100% asistencia, </a:t>
            </a:r>
            <a:br>
              <a:rPr lang="es-CL" sz="1400" dirty="0" smtClean="0">
                <a:solidFill>
                  <a:srgbClr val="00B050"/>
                </a:solidFill>
                <a:latin typeface="+mj-lt"/>
              </a:rPr>
            </a:br>
            <a:r>
              <a:rPr lang="es-CL" sz="1400" dirty="0" smtClean="0">
                <a:solidFill>
                  <a:srgbClr val="00B050"/>
                </a:solidFill>
                <a:latin typeface="+mj-lt"/>
              </a:rPr>
              <a:t>evaluación por progreso.</a:t>
            </a:r>
            <a:endParaRPr lang="es-CL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338330" y="548680"/>
            <a:ext cx="24269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Propedéuticos UNESCO </a:t>
            </a:r>
          </a:p>
          <a:p>
            <a:r>
              <a:rPr lang="es-CL" sz="1200" dirty="0" smtClean="0"/>
              <a:t>(eximidos de la PSU)</a:t>
            </a:r>
            <a:endParaRPr lang="es-CL" sz="12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80CBE-9443-4F2C-A5BA-629C5EC892E3}" type="slidenum">
              <a:rPr lang="es-MX"/>
              <a:pPr>
                <a:defRPr/>
              </a:pPr>
              <a:t>5</a:t>
            </a:fld>
            <a:endParaRPr lang="es-MX"/>
          </a:p>
        </p:txBody>
      </p:sp>
      <p:graphicFrame>
        <p:nvGraphicFramePr>
          <p:cNvPr id="6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53738193"/>
              </p:ext>
            </p:extLst>
          </p:nvPr>
        </p:nvGraphicFramePr>
        <p:xfrm>
          <a:off x="539552" y="548680"/>
          <a:ext cx="7776864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7 Elipse"/>
          <p:cNvSpPr/>
          <p:nvPr/>
        </p:nvSpPr>
        <p:spPr>
          <a:xfrm>
            <a:off x="1547665" y="2924946"/>
            <a:ext cx="503237" cy="504825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9" name="8 Elipse"/>
          <p:cNvSpPr/>
          <p:nvPr/>
        </p:nvSpPr>
        <p:spPr>
          <a:xfrm>
            <a:off x="7125766" y="3619624"/>
            <a:ext cx="504825" cy="503238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9" name="8 Rectángulo"/>
          <p:cNvSpPr>
            <a:spLocks noChangeArrowheads="1"/>
          </p:cNvSpPr>
          <p:nvPr/>
        </p:nvSpPr>
        <p:spPr bwMode="auto">
          <a:xfrm>
            <a:off x="5292081" y="476672"/>
            <a:ext cx="3708920" cy="57013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2000" tIns="72000" rIns="72000" bIns="72000" anchor="ctr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200" b="1" dirty="0" smtClean="0">
                <a:ea typeface="Calibri" pitchFamily="34" charset="0"/>
                <a:cs typeface="Times New Roman" pitchFamily="18" charset="0"/>
              </a:rPr>
              <a:t>REF: </a:t>
            </a:r>
            <a:r>
              <a:rPr lang="en-US" sz="1200" dirty="0">
                <a:ea typeface="Calibri" pitchFamily="34" charset="0"/>
                <a:cs typeface="Trebuchet MS" pitchFamily="34" charset="0"/>
              </a:rPr>
              <a:t>Studies in Higher Education</a:t>
            </a:r>
            <a:r>
              <a:rPr lang="en-US" sz="1200" b="1" dirty="0">
                <a:ea typeface="Calibri" pitchFamily="34" charset="0"/>
                <a:cs typeface="Trebuchet MS" pitchFamily="34" charset="0"/>
              </a:rPr>
              <a:t>, </a:t>
            </a:r>
            <a:r>
              <a:rPr lang="en-US" sz="1200" dirty="0">
                <a:solidFill>
                  <a:srgbClr val="231F20"/>
                </a:solidFill>
                <a:ea typeface="Calibri" pitchFamily="34" charset="0"/>
                <a:cs typeface="AdvOTdf4e37e1.I"/>
              </a:rPr>
              <a:t>M. </a:t>
            </a:r>
            <a:r>
              <a:rPr lang="en-US" sz="1200" dirty="0" err="1">
                <a:solidFill>
                  <a:srgbClr val="231F20"/>
                </a:solidFill>
                <a:ea typeface="Calibri" pitchFamily="34" charset="0"/>
                <a:cs typeface="AdvOTdf4e37e1.I"/>
              </a:rPr>
              <a:t>Koljatic</a:t>
            </a:r>
            <a:r>
              <a:rPr lang="en-US" sz="1200" dirty="0">
                <a:solidFill>
                  <a:srgbClr val="231F20"/>
                </a:solidFill>
                <a:ea typeface="Calibri" pitchFamily="34" charset="0"/>
                <a:cs typeface="AdvOTdf4e37e1.I"/>
              </a:rPr>
              <a:t> and M. Silva </a:t>
            </a:r>
            <a:r>
              <a:rPr lang="en-US" sz="1200" dirty="0">
                <a:solidFill>
                  <a:srgbClr val="0000FF"/>
                </a:solidFill>
                <a:ea typeface="Calibri" pitchFamily="34" charset="0"/>
                <a:cs typeface="Trebuchet MS" pitchFamily="34" charset="0"/>
              </a:rPr>
              <a:t>http://www.tandfonline.com/loi/cshe20</a:t>
            </a:r>
            <a:endParaRPr lang="es-CL" sz="12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956377" y="5052377"/>
            <a:ext cx="889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Quintil </a:t>
            </a:r>
            <a:endParaRPr lang="es-CL" b="1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139952" y="5512265"/>
            <a:ext cx="2448272" cy="13457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1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REF: </a:t>
            </a:r>
            <a:r>
              <a:rPr kumimoji="0" lang="en-US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2012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The Case of the </a:t>
            </a:r>
            <a:r>
              <a:rPr kumimoji="0" lang="en-US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Propedéutico</a:t>
            </a: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Program at Universidad de Santiago de Chile (USACH)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”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Fco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Javier Gil-Llambias</a:t>
            </a:r>
            <a:r>
              <a:rPr kumimoji="0" lang="es-ES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y Consuelo del Canto</a:t>
            </a:r>
            <a:r>
              <a:rPr kumimoji="0" lang="es-E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Ramírez</a:t>
            </a:r>
            <a:r>
              <a:rPr kumimoji="0" lang="es-ES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lang="es-ES" sz="11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s-ES_tradn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Revista de Investigación Educacional Latinoamericana, Vol. 49, Nº 2</a:t>
            </a: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es-C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51522" y="5515056"/>
            <a:ext cx="2160239" cy="12072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CL" sz="1100" b="1" dirty="0" smtClean="0">
                <a:cs typeface="Arial" pitchFamily="34" charset="0"/>
              </a:rPr>
              <a:t>REF: 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2008 </a:t>
            </a:r>
            <a:r>
              <a:rPr kumimoji="0" lang="es-E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“Nueva Esperanza. Mejor Futuro”,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C.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Catrileo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M. González y Francisco Javier Gil. Encuentro de Universidades Latinoamericanas, 11-12-13 abril 2008 en Mar del Plata, Argentina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es-C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4" name="14 CuadroTexto"/>
          <p:cNvSpPr txBox="1"/>
          <p:nvPr/>
        </p:nvSpPr>
        <p:spPr>
          <a:xfrm rot="16200000">
            <a:off x="-1621102" y="2794421"/>
            <a:ext cx="3970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Promedio de notas en la un universidad</a:t>
            </a:r>
            <a:endParaRPr lang="es-CL" b="1" dirty="0"/>
          </a:p>
        </p:txBody>
      </p:sp>
      <p:sp>
        <p:nvSpPr>
          <p:cNvPr id="16" name="15 Rectángulo"/>
          <p:cNvSpPr/>
          <p:nvPr/>
        </p:nvSpPr>
        <p:spPr>
          <a:xfrm>
            <a:off x="2483768" y="5589240"/>
            <a:ext cx="1512168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1100" dirty="0" smtClean="0">
                <a:solidFill>
                  <a:prstClr val="black"/>
                </a:solidFill>
              </a:rPr>
              <a:t> </a:t>
            </a:r>
            <a:r>
              <a:rPr lang="es-ES" sz="1100" b="1" dirty="0" smtClean="0">
                <a:solidFill>
                  <a:prstClr val="black"/>
                </a:solidFill>
              </a:rPr>
              <a:t>REF: </a:t>
            </a:r>
            <a:r>
              <a:rPr lang="es-ES" sz="1100" dirty="0" smtClean="0">
                <a:solidFill>
                  <a:prstClr val="black"/>
                </a:solidFill>
              </a:rPr>
              <a:t>2009</a:t>
            </a:r>
          </a:p>
          <a:p>
            <a:pPr lvl="0"/>
            <a:r>
              <a:rPr lang="es-ES" sz="1100" dirty="0" smtClean="0">
                <a:solidFill>
                  <a:prstClr val="black"/>
                </a:solidFill>
              </a:rPr>
              <a:t>“Una Experiencia Exitosa" Francisco Javier Gil, </a:t>
            </a:r>
            <a:r>
              <a:rPr lang="es-ES" sz="1100" dirty="0" err="1" smtClean="0">
                <a:solidFill>
                  <a:prstClr val="black"/>
                </a:solidFill>
              </a:rPr>
              <a:t>Jaumet</a:t>
            </a:r>
            <a:r>
              <a:rPr lang="es-ES" sz="1100" dirty="0" smtClean="0">
                <a:solidFill>
                  <a:prstClr val="black"/>
                </a:solidFill>
              </a:rPr>
              <a:t> Bach </a:t>
            </a:r>
            <a:r>
              <a:rPr lang="es-ES" sz="1100" dirty="0" smtClean="0">
                <a:solidFill>
                  <a:prstClr val="black"/>
                </a:solidFill>
                <a:hlinkClick r:id="rId4"/>
              </a:rPr>
              <a:t>www.Propedeutico.cl</a:t>
            </a:r>
            <a:endParaRPr lang="es-ES" sz="1100" dirty="0" smtClean="0">
              <a:solidFill>
                <a:prstClr val="black"/>
              </a:solidFill>
            </a:endParaRPr>
          </a:p>
          <a:p>
            <a:pPr lvl="0"/>
            <a:endParaRPr lang="es-CL" sz="1100" dirty="0" smtClean="0">
              <a:solidFill>
                <a:prstClr val="black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876256" y="5589241"/>
            <a:ext cx="2124744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sz="1100" b="1" dirty="0" smtClean="0"/>
              <a:t>REF: </a:t>
            </a:r>
            <a:r>
              <a:rPr lang="es-CL" sz="1100" dirty="0" smtClean="0"/>
              <a:t>2013 ISEES N° 13, 53-69: </a:t>
            </a:r>
          </a:p>
          <a:p>
            <a:r>
              <a:rPr lang="es-CL" sz="1100" i="1" dirty="0" smtClean="0"/>
              <a:t>El ingreso a la universidad a través de un programa de acción afirmativa: una mirada desde los jóvenes participantes y sus familias” </a:t>
            </a:r>
            <a:r>
              <a:rPr lang="es-CL" sz="1100" dirty="0" smtClean="0"/>
              <a:t>Ximena Catalán </a:t>
            </a:r>
            <a:endParaRPr lang="es-CL" sz="1100" dirty="0"/>
          </a:p>
        </p:txBody>
      </p:sp>
      <p:pic>
        <p:nvPicPr>
          <p:cNvPr id="17" name="Picture 6" descr="http://t2.gstatic.com/images?q=tbn:ANd9GcTjXi4Q5wz1p0DuXWK00KghsLYIzcSYkLZW7v81614LN0VViGxO4TebU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2276872"/>
            <a:ext cx="504056" cy="50405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2"/>
            <a:ext cx="9144000" cy="26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22 Imagen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2132856"/>
            <a:ext cx="1523512" cy="110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CuadroTexto"/>
          <p:cNvSpPr txBox="1"/>
          <p:nvPr/>
        </p:nvSpPr>
        <p:spPr>
          <a:xfrm>
            <a:off x="7812360" y="3717032"/>
            <a:ext cx="119135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L" dirty="0" err="1" smtClean="0"/>
              <a:t>USACh</a:t>
            </a:r>
            <a:r>
              <a:rPr lang="es-CL" dirty="0" smtClean="0"/>
              <a:t> </a:t>
            </a:r>
          </a:p>
          <a:p>
            <a:r>
              <a:rPr lang="es-CL" dirty="0" smtClean="0"/>
              <a:t>Cohortes </a:t>
            </a:r>
          </a:p>
          <a:p>
            <a:r>
              <a:rPr lang="es-CL" dirty="0" smtClean="0"/>
              <a:t>2007-2010</a:t>
            </a:r>
            <a:endParaRPr lang="es-CL" dirty="0"/>
          </a:p>
        </p:txBody>
      </p:sp>
      <p:sp>
        <p:nvSpPr>
          <p:cNvPr id="24" name="23 Rectángulo"/>
          <p:cNvSpPr/>
          <p:nvPr/>
        </p:nvSpPr>
        <p:spPr>
          <a:xfrm>
            <a:off x="5364088" y="1117193"/>
            <a:ext cx="377991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sz="1200" b="1" dirty="0" err="1" smtClean="0"/>
              <a:t>Ref</a:t>
            </a:r>
            <a:r>
              <a:rPr lang="es-CL" sz="1200" b="1" dirty="0" smtClean="0"/>
              <a:t> 2014</a:t>
            </a:r>
          </a:p>
          <a:p>
            <a:r>
              <a:rPr lang="es-CL" sz="1200" b="1" dirty="0" smtClean="0"/>
              <a:t> </a:t>
            </a:r>
            <a:r>
              <a:rPr lang="es-CL" sz="1200" dirty="0" err="1" smtClean="0"/>
              <a:t>Beyond</a:t>
            </a:r>
            <a:r>
              <a:rPr lang="es-CL" sz="1200" dirty="0" smtClean="0"/>
              <a:t> </a:t>
            </a:r>
            <a:r>
              <a:rPr lang="es-CL" sz="1200" dirty="0" err="1" smtClean="0"/>
              <a:t>the</a:t>
            </a:r>
            <a:r>
              <a:rPr lang="es-CL" sz="1200" dirty="0" smtClean="0"/>
              <a:t> Test Score: A </a:t>
            </a:r>
            <a:r>
              <a:rPr lang="es-CL" sz="1200" dirty="0" err="1" smtClean="0"/>
              <a:t>Mixed</a:t>
            </a:r>
            <a:r>
              <a:rPr lang="es-CL" sz="1200" dirty="0" smtClean="0"/>
              <a:t> </a:t>
            </a:r>
            <a:r>
              <a:rPr lang="es-CL" sz="1200" dirty="0" err="1" smtClean="0"/>
              <a:t>Methods</a:t>
            </a:r>
            <a:r>
              <a:rPr lang="es-CL" sz="1200" dirty="0" smtClean="0"/>
              <a:t> </a:t>
            </a:r>
            <a:r>
              <a:rPr lang="es-CL" sz="1200" dirty="0" err="1" smtClean="0"/>
              <a:t>Analysis</a:t>
            </a:r>
            <a:r>
              <a:rPr lang="es-CL" sz="1200" dirty="0" smtClean="0"/>
              <a:t>  of a </a:t>
            </a:r>
            <a:r>
              <a:rPr lang="es-CL" sz="1200" dirty="0" err="1" smtClean="0"/>
              <a:t>College</a:t>
            </a:r>
            <a:r>
              <a:rPr lang="es-CL" sz="1200" dirty="0" smtClean="0"/>
              <a:t> Access </a:t>
            </a:r>
            <a:r>
              <a:rPr lang="es-CL" sz="1200" dirty="0" err="1" smtClean="0"/>
              <a:t>Intervention</a:t>
            </a:r>
            <a:r>
              <a:rPr lang="es-CL" sz="1200" dirty="0" smtClean="0"/>
              <a:t> in Chile </a:t>
            </a:r>
            <a:r>
              <a:rPr lang="en-US" sz="1200" dirty="0" smtClean="0"/>
              <a:t>E.  Trevino, J. Scheele, and </a:t>
            </a:r>
            <a:r>
              <a:rPr lang="es-CL" sz="1200" dirty="0" smtClean="0"/>
              <a:t>S. M. Flores,  </a:t>
            </a:r>
            <a:r>
              <a:rPr lang="en-US" sz="1200" dirty="0" smtClean="0"/>
              <a:t>J. of Mixed Methods Research </a:t>
            </a:r>
            <a:r>
              <a:rPr lang="es-CL" sz="1200" dirty="0" smtClean="0"/>
              <a:t>1–11</a:t>
            </a:r>
          </a:p>
        </p:txBody>
      </p:sp>
    </p:spTree>
    <p:extLst>
      <p:ext uri="{BB962C8B-B14F-4D97-AF65-F5344CB8AC3E}">
        <p14:creationId xmlns:p14="http://schemas.microsoft.com/office/powerpoint/2010/main" xmlns="" val="13469187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9" grpId="0" animBg="1"/>
      <p:bldP spid="19" grpId="0" animBg="1"/>
      <p:bldP spid="9217" grpId="0" animBg="1"/>
      <p:bldP spid="9218" grpId="0" animBg="1"/>
      <p:bldP spid="16" grpId="0" animBg="1"/>
      <p:bldP spid="18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6"/>
          <p:cNvPicPr>
            <a:picLocks noChangeAspect="1" noChangeArrowheads="1"/>
          </p:cNvPicPr>
          <p:nvPr/>
        </p:nvPicPr>
        <p:blipFill>
          <a:blip r:embed="rId2" cstate="print"/>
          <a:srcRect t="1701"/>
          <a:stretch>
            <a:fillRect/>
          </a:stretch>
        </p:blipFill>
        <p:spPr bwMode="auto">
          <a:xfrm>
            <a:off x="7267575" y="260648"/>
            <a:ext cx="1625823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Rectangle 1"/>
          <p:cNvGrpSpPr>
            <a:grpSpLocks/>
          </p:cNvGrpSpPr>
          <p:nvPr/>
        </p:nvGrpSpPr>
        <p:grpSpPr bwMode="auto">
          <a:xfrm>
            <a:off x="179512" y="471659"/>
            <a:ext cx="5940619" cy="6386341"/>
            <a:chOff x="73" y="366"/>
            <a:chExt cx="3461" cy="3854"/>
          </a:xfrm>
        </p:grpSpPr>
        <p:pic>
          <p:nvPicPr>
            <p:cNvPr id="29698" name="Rectangle 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" y="645"/>
              <a:ext cx="3433" cy="3575"/>
            </a:xfrm>
            <a:prstGeom prst="rect">
              <a:avLst/>
            </a:prstGeom>
            <a:noFill/>
          </p:spPr>
        </p:pic>
        <p:sp>
          <p:nvSpPr>
            <p:cNvPr id="29699" name="Text Box 3"/>
            <p:cNvSpPr txBox="1">
              <a:spLocks noChangeArrowheads="1"/>
            </p:cNvSpPr>
            <p:nvPr/>
          </p:nvSpPr>
          <p:spPr bwMode="auto">
            <a:xfrm>
              <a:off x="92" y="366"/>
              <a:ext cx="3442" cy="379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91401" tIns="45702" rIns="91401" bIns="45702" anchor="ctr">
              <a:spAutoFit/>
            </a:bodyPr>
            <a:lstStyle/>
            <a:p>
              <a:pPr marL="185738" indent="-185738" algn="just" defTabSz="91122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CL" sz="1500" dirty="0" smtClean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</a:rPr>
                <a:t>U.  </a:t>
              </a:r>
              <a:r>
                <a:rPr lang="es-CL" sz="1500" dirty="0" err="1" smtClean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</a:rPr>
                <a:t>deTarapacá</a:t>
              </a:r>
              <a:r>
                <a:rPr lang="es-CL" sz="1500" dirty="0" smtClean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</a:rPr>
                <a:t> (2011)</a:t>
              </a:r>
              <a:r>
                <a:rPr lang="es-CL" sz="1500" dirty="0" smtClean="0">
                  <a:solidFill>
                    <a:srgbClr val="FF0000"/>
                  </a:solidFill>
                  <a:latin typeface="Times New Roman" pitchFamily="18" charset="0"/>
                </a:rPr>
                <a:t>**</a:t>
              </a:r>
            </a:p>
            <a:p>
              <a:pPr marL="185738" indent="-185738" algn="just" defTabSz="91122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Calibri" pitchFamily="34" charset="0"/>
                <a:buAutoNum type="arabicPeriod"/>
              </a:pPr>
              <a:r>
                <a:rPr lang="es-CL" sz="1500" dirty="0" smtClean="0">
                  <a:solidFill>
                    <a:srgbClr val="1F497D"/>
                  </a:solidFill>
                  <a:latin typeface="Times New Roman" pitchFamily="18" charset="0"/>
                </a:rPr>
                <a:t>U. </a:t>
              </a:r>
              <a:r>
                <a:rPr lang="es-CL" sz="1500" dirty="0">
                  <a:solidFill>
                    <a:srgbClr val="1F497D"/>
                  </a:solidFill>
                  <a:latin typeface="Times New Roman" pitchFamily="18" charset="0"/>
                </a:rPr>
                <a:t>de Antofagasta (2011</a:t>
              </a:r>
              <a:r>
                <a:rPr lang="es-CL" sz="1500" dirty="0" smtClean="0">
                  <a:solidFill>
                    <a:srgbClr val="1F497D"/>
                  </a:solidFill>
                  <a:latin typeface="Times New Roman" pitchFamily="18" charset="0"/>
                </a:rPr>
                <a:t>)</a:t>
              </a:r>
              <a:r>
                <a:rPr lang="es-CL" sz="1500" dirty="0" smtClean="0">
                  <a:solidFill>
                    <a:srgbClr val="FF0000"/>
                  </a:solidFill>
                  <a:latin typeface="Times New Roman" pitchFamily="18" charset="0"/>
                </a:rPr>
                <a:t>*</a:t>
              </a:r>
              <a:endParaRPr lang="es-CL" sz="1500" dirty="0">
                <a:solidFill>
                  <a:srgbClr val="FF0000"/>
                </a:solidFill>
                <a:latin typeface="Times New Roman" pitchFamily="18" charset="0"/>
              </a:endParaRPr>
            </a:p>
            <a:p>
              <a:pPr marL="185738" indent="-185738" algn="just" defTabSz="91122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Calibri" pitchFamily="34" charset="0"/>
                <a:buAutoNum type="arabicPeriod"/>
              </a:pPr>
              <a:r>
                <a:rPr lang="es-CL" sz="1500" dirty="0" smtClean="0">
                  <a:solidFill>
                    <a:srgbClr val="1F497D"/>
                  </a:solidFill>
                  <a:latin typeface="Times New Roman" pitchFamily="18" charset="0"/>
                </a:rPr>
                <a:t>U. </a:t>
              </a:r>
              <a:r>
                <a:rPr lang="es-CL" sz="1500" dirty="0">
                  <a:solidFill>
                    <a:srgbClr val="1F497D"/>
                  </a:solidFill>
                  <a:latin typeface="Times New Roman" pitchFamily="18" charset="0"/>
                </a:rPr>
                <a:t>Católica del Norte, </a:t>
              </a:r>
              <a:r>
                <a:rPr lang="es-CL" sz="1500" dirty="0" smtClean="0">
                  <a:solidFill>
                    <a:srgbClr val="1F497D"/>
                  </a:solidFill>
                  <a:latin typeface="Times New Roman" pitchFamily="18" charset="0"/>
                </a:rPr>
                <a:t>Coquimbo </a:t>
              </a:r>
              <a:r>
                <a:rPr lang="es-CL" sz="1500" dirty="0">
                  <a:solidFill>
                    <a:srgbClr val="1F497D"/>
                  </a:solidFill>
                  <a:latin typeface="Times New Roman" pitchFamily="18" charset="0"/>
                </a:rPr>
                <a:t>(2010</a:t>
              </a:r>
              <a:r>
                <a:rPr lang="es-ES" sz="1500" dirty="0" smtClean="0">
                  <a:solidFill>
                    <a:srgbClr val="1F497D"/>
                  </a:solidFill>
                  <a:latin typeface="Times New Roman" pitchFamily="18" charset="0"/>
                </a:rPr>
                <a:t>)</a:t>
              </a:r>
              <a:r>
                <a:rPr lang="es-CL" sz="1500" dirty="0" smtClean="0">
                  <a:solidFill>
                    <a:srgbClr val="1F497D"/>
                  </a:solidFill>
                  <a:latin typeface="Times New Roman" pitchFamily="18" charset="0"/>
                </a:rPr>
                <a:t> y Antofagasta (2013)</a:t>
              </a:r>
              <a:r>
                <a:rPr lang="es-CL" sz="1500" dirty="0" smtClean="0">
                  <a:solidFill>
                    <a:srgbClr val="FF0000"/>
                  </a:solidFill>
                  <a:latin typeface="Times New Roman" pitchFamily="18" charset="0"/>
                </a:rPr>
                <a:t>*</a:t>
              </a:r>
              <a:endParaRPr lang="es-CL" sz="1500" dirty="0">
                <a:solidFill>
                  <a:srgbClr val="FF0000"/>
                </a:solidFill>
                <a:latin typeface="Times New Roman" pitchFamily="18" charset="0"/>
              </a:endParaRPr>
            </a:p>
            <a:p>
              <a:pPr marL="185738" indent="-185738" algn="just" defTabSz="91122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Calibri" pitchFamily="34" charset="0"/>
                <a:buAutoNum type="arabicPeriod"/>
              </a:pPr>
              <a:r>
                <a:rPr lang="es-CL" sz="1500" dirty="0" smtClean="0">
                  <a:solidFill>
                    <a:srgbClr val="1F497D"/>
                  </a:solidFill>
                  <a:latin typeface="Times New Roman" pitchFamily="18" charset="0"/>
                </a:rPr>
                <a:t>U. de Santiago </a:t>
              </a:r>
              <a:r>
                <a:rPr lang="es-CL" sz="1500" dirty="0">
                  <a:solidFill>
                    <a:srgbClr val="1F497D"/>
                  </a:solidFill>
                  <a:latin typeface="Times New Roman" pitchFamily="18" charset="0"/>
                </a:rPr>
                <a:t>de Chile (2007</a:t>
              </a:r>
              <a:r>
                <a:rPr lang="es-CL" sz="1500" dirty="0" smtClean="0">
                  <a:solidFill>
                    <a:srgbClr val="1F497D"/>
                  </a:solidFill>
                  <a:latin typeface="Times New Roman" pitchFamily="18" charset="0"/>
                </a:rPr>
                <a:t>)</a:t>
              </a:r>
              <a:r>
                <a:rPr lang="es-CL" sz="1500" dirty="0" smtClean="0">
                  <a:solidFill>
                    <a:srgbClr val="FF0000"/>
                  </a:solidFill>
                  <a:latin typeface="Times New Roman" pitchFamily="18" charset="0"/>
                </a:rPr>
                <a:t>*</a:t>
              </a:r>
              <a:endParaRPr lang="es-ES" sz="1500" dirty="0">
                <a:solidFill>
                  <a:srgbClr val="FF0000"/>
                </a:solidFill>
                <a:latin typeface="Times New Roman" pitchFamily="18" charset="0"/>
              </a:endParaRPr>
            </a:p>
            <a:p>
              <a:pPr marL="185738" indent="-185738" algn="just" defTabSz="911225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Calibri" pitchFamily="34" charset="0"/>
                <a:buAutoNum type="arabicPeriod"/>
              </a:pPr>
              <a:r>
                <a:rPr lang="es-CL" sz="1500" dirty="0" smtClean="0">
                  <a:solidFill>
                    <a:srgbClr val="1F497D"/>
                  </a:solidFill>
                  <a:latin typeface="Times New Roman" pitchFamily="18" charset="0"/>
                </a:rPr>
                <a:t>U. </a:t>
              </a:r>
              <a:r>
                <a:rPr lang="es-CL" sz="1500" dirty="0">
                  <a:solidFill>
                    <a:srgbClr val="1F497D"/>
                  </a:solidFill>
                  <a:latin typeface="Times New Roman" pitchFamily="18" charset="0"/>
                </a:rPr>
                <a:t>Cardenal Silva Henríquez (2009</a:t>
              </a:r>
              <a:r>
                <a:rPr lang="es-CL" sz="1500" dirty="0" smtClean="0">
                  <a:solidFill>
                    <a:srgbClr val="1F497D"/>
                  </a:solidFill>
                  <a:latin typeface="Times New Roman" pitchFamily="18" charset="0"/>
                </a:rPr>
                <a:t>)</a:t>
              </a:r>
              <a:r>
                <a:rPr lang="es-CL" sz="1500" dirty="0" smtClean="0">
                  <a:solidFill>
                    <a:srgbClr val="FF0000"/>
                  </a:solidFill>
                  <a:latin typeface="Times New Roman" pitchFamily="18" charset="0"/>
                </a:rPr>
                <a:t>**</a:t>
              </a:r>
              <a:endParaRPr lang="es-ES" sz="1500" dirty="0">
                <a:solidFill>
                  <a:srgbClr val="FF0000"/>
                </a:solidFill>
                <a:latin typeface="Times New Roman" pitchFamily="18" charset="0"/>
              </a:endParaRPr>
            </a:p>
            <a:p>
              <a:pPr marL="185738" indent="-185738" algn="just" defTabSz="911225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Calibri" pitchFamily="34" charset="0"/>
                <a:buAutoNum type="arabicPeriod"/>
              </a:pPr>
              <a:r>
                <a:rPr lang="es-CL" sz="1500" dirty="0" smtClean="0">
                  <a:solidFill>
                    <a:srgbClr val="1F497D"/>
                  </a:solidFill>
                  <a:latin typeface="Times New Roman" pitchFamily="18" charset="0"/>
                </a:rPr>
                <a:t>U. Alberto </a:t>
              </a:r>
              <a:r>
                <a:rPr lang="es-CL" sz="1500" dirty="0">
                  <a:solidFill>
                    <a:srgbClr val="1F497D"/>
                  </a:solidFill>
                  <a:latin typeface="Times New Roman" pitchFamily="18" charset="0"/>
                </a:rPr>
                <a:t>Hurtado (2009</a:t>
              </a:r>
              <a:r>
                <a:rPr lang="es-CL" sz="1500" dirty="0" smtClean="0">
                  <a:solidFill>
                    <a:srgbClr val="1F497D"/>
                  </a:solidFill>
                  <a:latin typeface="Times New Roman" pitchFamily="18" charset="0"/>
                </a:rPr>
                <a:t>) </a:t>
              </a:r>
              <a:r>
                <a:rPr lang="es-CL" sz="1500" dirty="0" smtClean="0">
                  <a:solidFill>
                    <a:srgbClr val="FF0000"/>
                  </a:solidFill>
                  <a:latin typeface="Times New Roman" pitchFamily="18" charset="0"/>
                </a:rPr>
                <a:t>**</a:t>
              </a:r>
              <a:endParaRPr lang="es-ES" sz="1500" dirty="0">
                <a:solidFill>
                  <a:srgbClr val="FF0000"/>
                </a:solidFill>
                <a:latin typeface="Times New Roman" pitchFamily="18" charset="0"/>
              </a:endParaRPr>
            </a:p>
            <a:p>
              <a:pPr marL="185738" indent="-185738" algn="just" defTabSz="911225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Calibri" pitchFamily="34" charset="0"/>
                <a:buAutoNum type="arabicPeriod"/>
              </a:pPr>
              <a:r>
                <a:rPr lang="es-CL" sz="1500" dirty="0" smtClean="0">
                  <a:solidFill>
                    <a:srgbClr val="1F497D"/>
                  </a:solidFill>
                  <a:latin typeface="Times New Roman" pitchFamily="18" charset="0"/>
                </a:rPr>
                <a:t>U. Tecnológica </a:t>
              </a:r>
              <a:r>
                <a:rPr lang="es-CL" sz="1500" dirty="0">
                  <a:solidFill>
                    <a:srgbClr val="1F497D"/>
                  </a:solidFill>
                  <a:latin typeface="Times New Roman" pitchFamily="18" charset="0"/>
                </a:rPr>
                <a:t>Metropolitana (2010</a:t>
              </a:r>
              <a:r>
                <a:rPr lang="es-CL" sz="1500" dirty="0" smtClean="0">
                  <a:solidFill>
                    <a:srgbClr val="1F497D"/>
                  </a:solidFill>
                  <a:latin typeface="Times New Roman" pitchFamily="18" charset="0"/>
                </a:rPr>
                <a:t>)</a:t>
              </a:r>
              <a:r>
                <a:rPr lang="es-CL" sz="1500" dirty="0" smtClean="0">
                  <a:solidFill>
                    <a:srgbClr val="FF0000"/>
                  </a:solidFill>
                  <a:latin typeface="Times New Roman" pitchFamily="18" charset="0"/>
                </a:rPr>
                <a:t>**</a:t>
              </a:r>
              <a:endParaRPr lang="es-ES" sz="1500" dirty="0">
                <a:solidFill>
                  <a:srgbClr val="FF0000"/>
                </a:solidFill>
                <a:latin typeface="Times New Roman" pitchFamily="18" charset="0"/>
              </a:endParaRPr>
            </a:p>
            <a:p>
              <a:pPr marL="185738" indent="-185738" algn="just" defTabSz="911225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Calibri" pitchFamily="34" charset="0"/>
                <a:buAutoNum type="arabicPeriod"/>
              </a:pPr>
              <a:r>
                <a:rPr lang="es-CL" sz="1500" dirty="0" smtClean="0">
                  <a:solidFill>
                    <a:srgbClr val="1F497D"/>
                  </a:solidFill>
                  <a:latin typeface="Times New Roman" pitchFamily="18" charset="0"/>
                </a:rPr>
                <a:t>U. Metropolitana </a:t>
              </a:r>
              <a:r>
                <a:rPr lang="es-CL" sz="1500" dirty="0">
                  <a:solidFill>
                    <a:srgbClr val="1F497D"/>
                  </a:solidFill>
                  <a:latin typeface="Times New Roman" pitchFamily="18" charset="0"/>
                </a:rPr>
                <a:t>Ciencias de la Educación (2010</a:t>
              </a:r>
              <a:r>
                <a:rPr lang="es-CL" sz="1500" dirty="0" smtClean="0">
                  <a:solidFill>
                    <a:srgbClr val="1F497D"/>
                  </a:solidFill>
                  <a:latin typeface="Times New Roman" pitchFamily="18" charset="0"/>
                </a:rPr>
                <a:t>)</a:t>
              </a:r>
              <a:r>
                <a:rPr lang="es-CL" sz="1500" dirty="0" smtClean="0">
                  <a:solidFill>
                    <a:srgbClr val="FF0000"/>
                  </a:solidFill>
                  <a:latin typeface="Times New Roman" pitchFamily="18" charset="0"/>
                </a:rPr>
                <a:t>**</a:t>
              </a:r>
              <a:endParaRPr lang="es-CL" sz="1500" dirty="0">
                <a:solidFill>
                  <a:srgbClr val="FF0000"/>
                </a:solidFill>
                <a:latin typeface="Times New Roman" pitchFamily="18" charset="0"/>
              </a:endParaRPr>
            </a:p>
            <a:p>
              <a:pPr marL="185738" indent="-185738" algn="just" defTabSz="911225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Calibri" pitchFamily="34" charset="0"/>
                <a:buAutoNum type="arabicPeriod"/>
              </a:pPr>
              <a:r>
                <a:rPr lang="es-CL" sz="1500" dirty="0" smtClean="0">
                  <a:solidFill>
                    <a:srgbClr val="1F497D"/>
                  </a:solidFill>
                  <a:latin typeface="Times New Roman" pitchFamily="18" charset="0"/>
                </a:rPr>
                <a:t>U. de </a:t>
              </a:r>
              <a:r>
                <a:rPr lang="es-CL" sz="1500" dirty="0">
                  <a:solidFill>
                    <a:srgbClr val="1F497D"/>
                  </a:solidFill>
                  <a:latin typeface="Times New Roman" pitchFamily="18" charset="0"/>
                </a:rPr>
                <a:t>Viña del Mar (2012)</a:t>
              </a:r>
            </a:p>
            <a:p>
              <a:pPr marL="185738" indent="-185738" algn="just" defTabSz="911225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Calibri" pitchFamily="34" charset="0"/>
                <a:buAutoNum type="arabicPeriod"/>
              </a:pPr>
              <a:r>
                <a:rPr lang="es-CL" sz="1500" dirty="0" smtClean="0">
                  <a:solidFill>
                    <a:srgbClr val="1F497D"/>
                  </a:solidFill>
                  <a:latin typeface="Times New Roman" pitchFamily="18" charset="0"/>
                </a:rPr>
                <a:t>U. Técnica Federico Santa María (2013)</a:t>
              </a:r>
              <a:r>
                <a:rPr lang="es-CL" sz="1500" dirty="0" smtClean="0">
                  <a:solidFill>
                    <a:srgbClr val="FF0000"/>
                  </a:solidFill>
                  <a:latin typeface="Times New Roman" pitchFamily="18" charset="0"/>
                </a:rPr>
                <a:t>*</a:t>
              </a:r>
            </a:p>
            <a:p>
              <a:pPr marL="185738" indent="-185738" algn="just" defTabSz="911225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Calibri" pitchFamily="34" charset="0"/>
                <a:buAutoNum type="arabicPeriod"/>
              </a:pPr>
              <a:r>
                <a:rPr lang="es-CL" sz="1500" dirty="0" smtClean="0">
                  <a:solidFill>
                    <a:srgbClr val="1F497D"/>
                  </a:solidFill>
                  <a:latin typeface="Times New Roman" pitchFamily="18" charset="0"/>
                </a:rPr>
                <a:t>U. de Valparaíso (2013)</a:t>
              </a:r>
              <a:r>
                <a:rPr lang="es-CL" sz="1500" dirty="0" smtClean="0">
                  <a:solidFill>
                    <a:srgbClr val="FF0000"/>
                  </a:solidFill>
                  <a:latin typeface="Times New Roman" pitchFamily="18" charset="0"/>
                </a:rPr>
                <a:t>**</a:t>
              </a:r>
            </a:p>
            <a:p>
              <a:pPr marL="185738" indent="-185738" algn="just" defTabSz="911225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Calibri" pitchFamily="34" charset="0"/>
                <a:buAutoNum type="arabicPeriod"/>
              </a:pPr>
              <a:r>
                <a:rPr lang="es-ES" sz="1500" dirty="0" smtClean="0">
                  <a:solidFill>
                    <a:srgbClr val="1F497D"/>
                  </a:solidFill>
                  <a:latin typeface="Times New Roman" pitchFamily="18" charset="0"/>
                </a:rPr>
                <a:t>U. </a:t>
              </a:r>
              <a:r>
                <a:rPr lang="es-ES" sz="1500" b="1" dirty="0">
                  <a:solidFill>
                    <a:srgbClr val="1F497D"/>
                  </a:solidFill>
                  <a:latin typeface="Times New Roman" pitchFamily="18" charset="0"/>
                </a:rPr>
                <a:t>Católica de la Santísima Concepción (2013</a:t>
              </a:r>
              <a:r>
                <a:rPr lang="es-ES" sz="1500" b="1" dirty="0" smtClean="0">
                  <a:solidFill>
                    <a:srgbClr val="1F497D"/>
                  </a:solidFill>
                  <a:latin typeface="Times New Roman" pitchFamily="18" charset="0"/>
                </a:rPr>
                <a:t>)</a:t>
              </a:r>
              <a:r>
                <a:rPr lang="es-ES" sz="1500" b="1" dirty="0" smtClean="0">
                  <a:solidFill>
                    <a:srgbClr val="FF0000"/>
                  </a:solidFill>
                  <a:latin typeface="Times New Roman" pitchFamily="18" charset="0"/>
                </a:rPr>
                <a:t>**</a:t>
              </a:r>
              <a:endParaRPr lang="es-CL" sz="1500" b="1" dirty="0">
                <a:solidFill>
                  <a:srgbClr val="FF0000"/>
                </a:solidFill>
                <a:latin typeface="Times New Roman" pitchFamily="18" charset="0"/>
              </a:endParaRPr>
            </a:p>
            <a:p>
              <a:pPr marL="185738" indent="-185738" algn="just" defTabSz="911225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Calibri" pitchFamily="34" charset="0"/>
                <a:buAutoNum type="arabicPeriod"/>
              </a:pPr>
              <a:r>
                <a:rPr lang="es-CL" sz="1500" dirty="0" smtClean="0">
                  <a:solidFill>
                    <a:srgbClr val="1F497D"/>
                  </a:solidFill>
                  <a:latin typeface="Times New Roman" pitchFamily="18" charset="0"/>
                </a:rPr>
                <a:t>U. </a:t>
              </a:r>
              <a:r>
                <a:rPr lang="es-CL" sz="1500" dirty="0">
                  <a:solidFill>
                    <a:srgbClr val="1F497D"/>
                  </a:solidFill>
                  <a:latin typeface="Times New Roman" pitchFamily="18" charset="0"/>
                </a:rPr>
                <a:t>Católica de Temuco (2011</a:t>
              </a:r>
              <a:r>
                <a:rPr lang="es-CL" sz="1500" dirty="0" smtClean="0">
                  <a:solidFill>
                    <a:srgbClr val="1F497D"/>
                  </a:solidFill>
                  <a:latin typeface="Times New Roman" pitchFamily="18" charset="0"/>
                </a:rPr>
                <a:t>)</a:t>
              </a:r>
              <a:r>
                <a:rPr lang="es-CL" sz="1500" dirty="0" smtClean="0">
                  <a:solidFill>
                    <a:srgbClr val="FF0000"/>
                  </a:solidFill>
                  <a:latin typeface="Times New Roman" pitchFamily="18" charset="0"/>
                </a:rPr>
                <a:t>*</a:t>
              </a:r>
              <a:endParaRPr lang="es-ES" sz="1500" dirty="0">
                <a:solidFill>
                  <a:srgbClr val="FF0000"/>
                </a:solidFill>
                <a:latin typeface="Times New Roman" pitchFamily="18" charset="0"/>
              </a:endParaRPr>
            </a:p>
            <a:p>
              <a:pPr marL="185738" indent="-185738" algn="just" defTabSz="911225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Calibri" pitchFamily="34" charset="0"/>
                <a:buAutoNum type="arabicPeriod"/>
              </a:pPr>
              <a:r>
                <a:rPr lang="es-CL" sz="1500" dirty="0" smtClean="0">
                  <a:solidFill>
                    <a:srgbClr val="1F497D"/>
                  </a:solidFill>
                  <a:latin typeface="Times New Roman" pitchFamily="18" charset="0"/>
                </a:rPr>
                <a:t>U. de </a:t>
              </a:r>
              <a:r>
                <a:rPr lang="es-CL" sz="1500" dirty="0">
                  <a:solidFill>
                    <a:srgbClr val="1F497D"/>
                  </a:solidFill>
                  <a:latin typeface="Times New Roman" pitchFamily="18" charset="0"/>
                </a:rPr>
                <a:t>L</a:t>
              </a:r>
              <a:r>
                <a:rPr lang="es-CL" sz="1500" dirty="0" smtClean="0">
                  <a:solidFill>
                    <a:srgbClr val="1F497D"/>
                  </a:solidFill>
                  <a:latin typeface="Times New Roman" pitchFamily="18" charset="0"/>
                </a:rPr>
                <a:t>os </a:t>
              </a:r>
              <a:r>
                <a:rPr lang="es-CL" sz="1500" dirty="0">
                  <a:solidFill>
                    <a:srgbClr val="1F497D"/>
                  </a:solidFill>
                  <a:latin typeface="Times New Roman" pitchFamily="18" charset="0"/>
                </a:rPr>
                <a:t>Lagos, sede Puerto Montt (2012</a:t>
              </a:r>
              <a:r>
                <a:rPr lang="es-CL" sz="1500" dirty="0" smtClean="0">
                  <a:solidFill>
                    <a:srgbClr val="1F497D"/>
                  </a:solidFill>
                  <a:latin typeface="Times New Roman" pitchFamily="18" charset="0"/>
                </a:rPr>
                <a:t>)</a:t>
              </a:r>
              <a:r>
                <a:rPr lang="es-CL" sz="1500" dirty="0" smtClean="0">
                  <a:solidFill>
                    <a:srgbClr val="FF0000"/>
                  </a:solidFill>
                  <a:latin typeface="Times New Roman" pitchFamily="18" charset="0"/>
                </a:rPr>
                <a:t>**</a:t>
              </a:r>
              <a:endParaRPr lang="es-CL" sz="1500" dirty="0">
                <a:solidFill>
                  <a:srgbClr val="FF0000"/>
                </a:solidFill>
                <a:latin typeface="Times New Roman" pitchFamily="18" charset="0"/>
              </a:endParaRPr>
            </a:p>
            <a:p>
              <a:pPr marL="185738" indent="-185738" algn="just" defTabSz="911225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Calibri" pitchFamily="34" charset="0"/>
                <a:buAutoNum type="arabicPeriod"/>
              </a:pPr>
              <a:r>
                <a:rPr lang="es-CL" sz="1500" dirty="0" smtClean="0">
                  <a:solidFill>
                    <a:srgbClr val="1F497D"/>
                  </a:solidFill>
                  <a:latin typeface="Times New Roman" pitchFamily="18" charset="0"/>
                </a:rPr>
                <a:t>U. </a:t>
              </a:r>
              <a:r>
                <a:rPr lang="es-CL" sz="1500" dirty="0">
                  <a:solidFill>
                    <a:srgbClr val="1F497D"/>
                  </a:solidFill>
                  <a:latin typeface="Times New Roman" pitchFamily="18" charset="0"/>
                </a:rPr>
                <a:t>Austral, </a:t>
              </a:r>
              <a:r>
                <a:rPr lang="es-ES" sz="1500" dirty="0" smtClean="0">
                  <a:solidFill>
                    <a:srgbClr val="1F497D"/>
                  </a:solidFill>
                  <a:latin typeface="Times New Roman" pitchFamily="18" charset="0"/>
                </a:rPr>
                <a:t>Coihaique </a:t>
              </a:r>
              <a:r>
                <a:rPr lang="es-CL" sz="1500" dirty="0">
                  <a:solidFill>
                    <a:srgbClr val="1F497D"/>
                  </a:solidFill>
                  <a:latin typeface="Times New Roman" pitchFamily="18" charset="0"/>
                </a:rPr>
                <a:t>(</a:t>
              </a:r>
              <a:r>
                <a:rPr lang="es-CL" sz="1500" dirty="0" smtClean="0">
                  <a:solidFill>
                    <a:srgbClr val="1F497D"/>
                  </a:solidFill>
                  <a:latin typeface="Times New Roman" pitchFamily="18" charset="0"/>
                </a:rPr>
                <a:t>2012) y </a:t>
              </a:r>
              <a:r>
                <a:rPr lang="es-ES" sz="1500" dirty="0" smtClean="0">
                  <a:solidFill>
                    <a:srgbClr val="1F497D"/>
                  </a:solidFill>
                  <a:latin typeface="Times New Roman" pitchFamily="18" charset="0"/>
                </a:rPr>
                <a:t>Valdivia (2014)</a:t>
              </a:r>
              <a:r>
                <a:rPr lang="es-ES" sz="1500" dirty="0" smtClean="0">
                  <a:solidFill>
                    <a:srgbClr val="FF0000"/>
                  </a:solidFill>
                  <a:latin typeface="Times New Roman" pitchFamily="18" charset="0"/>
                </a:rPr>
                <a:t>**</a:t>
              </a:r>
              <a:endParaRPr lang="es-ES" sz="1500" dirty="0">
                <a:solidFill>
                  <a:srgbClr val="FF0000"/>
                </a:solidFill>
                <a:latin typeface="Times New Roman" pitchFamily="18" charset="0"/>
              </a:endParaRPr>
            </a:p>
            <a:p>
              <a:pPr marL="185738" indent="-185738" algn="just" defTabSz="911225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Calibri" pitchFamily="34" charset="0"/>
                <a:buAutoNum type="arabicPeriod"/>
              </a:pPr>
              <a:r>
                <a:rPr lang="es-CL" sz="1500" dirty="0" smtClean="0">
                  <a:solidFill>
                    <a:srgbClr val="1F497D"/>
                  </a:solidFill>
                  <a:latin typeface="Times New Roman" pitchFamily="18" charset="0"/>
                </a:rPr>
                <a:t>U. de Magallanes (2013)</a:t>
              </a:r>
              <a:r>
                <a:rPr lang="es-CL" sz="1500" dirty="0" smtClean="0">
                  <a:solidFill>
                    <a:srgbClr val="FF0000"/>
                  </a:solidFill>
                  <a:latin typeface="Times New Roman" pitchFamily="18" charset="0"/>
                </a:rPr>
                <a:t>**</a:t>
              </a:r>
            </a:p>
            <a:p>
              <a:pPr marL="185738" indent="-185738" algn="just" defTabSz="911225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Calibri" pitchFamily="34" charset="0"/>
                <a:buAutoNum type="arabicPeriod"/>
              </a:pPr>
              <a:r>
                <a:rPr lang="es-CL" sz="1500" dirty="0" smtClean="0">
                  <a:solidFill>
                    <a:srgbClr val="1F497D"/>
                  </a:solidFill>
                  <a:latin typeface="Times New Roman" pitchFamily="18" charset="0"/>
                </a:rPr>
                <a:t>U. de Playa Ancha  (2014) </a:t>
              </a:r>
              <a:r>
                <a:rPr lang="es-CL" sz="1500" dirty="0" smtClean="0">
                  <a:solidFill>
                    <a:srgbClr val="FF0000"/>
                  </a:solidFill>
                  <a:latin typeface="Times New Roman" pitchFamily="18" charset="0"/>
                </a:rPr>
                <a:t>**</a:t>
              </a:r>
            </a:p>
            <a:p>
              <a:pPr marL="185738" indent="-185738" algn="just" defTabSz="911225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CL" sz="1500" dirty="0" smtClean="0">
                  <a:solidFill>
                    <a:srgbClr val="FF0000"/>
                  </a:solidFill>
                  <a:latin typeface="Times New Roman" pitchFamily="18" charset="0"/>
                </a:rPr>
                <a:t>*PACE 2014      **PACE 2015                                                                                        </a:t>
              </a:r>
              <a:endParaRPr lang="es-CL" sz="15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20496" name="Picture 3"/>
          <p:cNvPicPr>
            <a:picLocks noChangeAspect="1" noChangeArrowheads="1"/>
          </p:cNvPicPr>
          <p:nvPr/>
        </p:nvPicPr>
        <p:blipFill>
          <a:blip r:embed="rId4" cstate="print"/>
          <a:srcRect l="70485"/>
          <a:stretch>
            <a:fillRect/>
          </a:stretch>
        </p:blipFill>
        <p:spPr bwMode="auto">
          <a:xfrm>
            <a:off x="6377162" y="1601550"/>
            <a:ext cx="1061432" cy="771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20" name="Picture 8" descr="“Bienvenidos alumnos Propedéuticos”"/>
          <p:cNvPicPr>
            <a:picLocks noChangeAspect="1" noChangeArrowheads="1"/>
          </p:cNvPicPr>
          <p:nvPr/>
        </p:nvPicPr>
        <p:blipFill>
          <a:blip r:embed="rId5" cstate="print"/>
          <a:srcRect t="26372" b="20885"/>
          <a:stretch>
            <a:fillRect/>
          </a:stretch>
        </p:blipFill>
        <p:spPr bwMode="auto">
          <a:xfrm>
            <a:off x="7716417" y="3488598"/>
            <a:ext cx="1176064" cy="620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22" name="Picture 10" descr="http://sphotos-e.ak.fbcdn.net/hphotos-ak-ash4/s720x720/377731_420323658019293_1899173354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6418" y="3867968"/>
            <a:ext cx="918698" cy="562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23" name="Picture 11" descr="C:\Users\LorFig\Desktop\Respaldos para grabar en HD\FOTOS PROPE UA 2012\FOTOS PROPE\S7\389543_4295518300598_1928525152_n.jpg"/>
          <p:cNvPicPr>
            <a:picLocks noChangeAspect="1" noChangeArrowheads="1"/>
          </p:cNvPicPr>
          <p:nvPr/>
        </p:nvPicPr>
        <p:blipFill>
          <a:blip r:embed="rId7" cstate="print"/>
          <a:srcRect t="9554"/>
          <a:stretch>
            <a:fillRect/>
          </a:stretch>
        </p:blipFill>
        <p:spPr bwMode="auto">
          <a:xfrm>
            <a:off x="6735520" y="692011"/>
            <a:ext cx="1017486" cy="690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25" name="Picture 13" descr="http://www.rln.cl/imagenes/notas2012/diciembre/propedeuticos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7596337" y="4797152"/>
            <a:ext cx="1018400" cy="678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1 Título"/>
          <p:cNvSpPr>
            <a:spLocks noGrp="1"/>
          </p:cNvSpPr>
          <p:nvPr>
            <p:ph type="title"/>
          </p:nvPr>
        </p:nvSpPr>
        <p:spPr>
          <a:xfrm>
            <a:off x="3131840" y="260648"/>
            <a:ext cx="3024336" cy="509588"/>
          </a:xfrm>
        </p:spPr>
        <p:txBody>
          <a:bodyPr>
            <a:noAutofit/>
          </a:bodyPr>
          <a:lstStyle/>
          <a:p>
            <a:pPr algn="r" eaLnBrk="1" hangingPunct="1"/>
            <a:r>
              <a:rPr lang="es-CL" sz="1800" b="1" dirty="0" smtClean="0">
                <a:solidFill>
                  <a:srgbClr val="000099"/>
                </a:solidFill>
              </a:rPr>
              <a:t>Los Propedéuticos, UNESCO</a:t>
            </a:r>
            <a:endParaRPr lang="es-ES" sz="1800" dirty="0" smtClean="0">
              <a:solidFill>
                <a:srgbClr val="000099"/>
              </a:solidFill>
            </a:endParaRPr>
          </a:p>
        </p:txBody>
      </p:sp>
      <p:pic>
        <p:nvPicPr>
          <p:cNvPr id="38926" name="Picture 14" descr="C:\Users\LorFig\Dropbox\RED Propedéutico\UMCE\Fotos\Promoción 2011\2011-09-03 13.29.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5796" y="5765305"/>
            <a:ext cx="858892" cy="643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30" name="Picture 18" descr="http://apc.uvm.cl/img_upload/4805df7d146b90768b13b7b8be4c93c5/proped.jpg"/>
          <p:cNvPicPr>
            <a:picLocks noChangeAspect="1" noChangeArrowheads="1"/>
          </p:cNvPicPr>
          <p:nvPr/>
        </p:nvPicPr>
        <p:blipFill>
          <a:blip r:embed="rId10" cstate="print"/>
          <a:srcRect t="19721" b="17827"/>
          <a:stretch>
            <a:fillRect/>
          </a:stretch>
        </p:blipFill>
        <p:spPr bwMode="auto">
          <a:xfrm>
            <a:off x="7819519" y="2111546"/>
            <a:ext cx="1000953" cy="62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32" name="Picture 20" descr="6.jpg"/>
          <p:cNvPicPr>
            <a:picLocks noChangeAspect="1" noChangeArrowheads="1"/>
          </p:cNvPicPr>
          <p:nvPr/>
        </p:nvPicPr>
        <p:blipFill>
          <a:blip r:embed="rId11" cstate="print"/>
          <a:srcRect t="12600" b="5502"/>
          <a:stretch>
            <a:fillRect/>
          </a:stretch>
        </p:blipFill>
        <p:spPr bwMode="auto">
          <a:xfrm>
            <a:off x="6592355" y="2970359"/>
            <a:ext cx="854512" cy="525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36" name="Picture 24" descr="4"/>
          <p:cNvPicPr>
            <a:picLocks noChangeAspect="1" noChangeArrowheads="1"/>
          </p:cNvPicPr>
          <p:nvPr/>
        </p:nvPicPr>
        <p:blipFill>
          <a:blip r:embed="rId12" cstate="print"/>
          <a:srcRect l="6720" t="12516" r="2561" b="4876"/>
          <a:stretch>
            <a:fillRect/>
          </a:stretch>
        </p:blipFill>
        <p:spPr bwMode="auto">
          <a:xfrm>
            <a:off x="6744217" y="2569468"/>
            <a:ext cx="775230" cy="474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39" name="Picture 27" descr="C:\Propedeutico\Fotos\2012\Ceremonia final Prope 2012\S5005814.JPG"/>
          <p:cNvPicPr>
            <a:picLocks noChangeAspect="1" noChangeArrowheads="1"/>
          </p:cNvPicPr>
          <p:nvPr/>
        </p:nvPicPr>
        <p:blipFill>
          <a:blip r:embed="rId13" cstate="print"/>
          <a:srcRect t="25864" r="30342" b="29461"/>
          <a:stretch>
            <a:fillRect/>
          </a:stretch>
        </p:blipFill>
        <p:spPr bwMode="auto">
          <a:xfrm>
            <a:off x="7840920" y="2605764"/>
            <a:ext cx="1263522" cy="607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24" name="Picture 28" descr="ManitosPrope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6093296"/>
            <a:ext cx="368300" cy="247650"/>
          </a:xfrm>
          <a:prstGeom prst="rect">
            <a:avLst/>
          </a:prstGeom>
          <a:noFill/>
        </p:spPr>
      </p:pic>
      <p:pic>
        <p:nvPicPr>
          <p:cNvPr id="29725" name="Picture 29" descr="ManitosPrope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56525" y="933450"/>
            <a:ext cx="368300" cy="247650"/>
          </a:xfrm>
          <a:prstGeom prst="rect">
            <a:avLst/>
          </a:prstGeom>
          <a:noFill/>
        </p:spPr>
      </p:pic>
      <p:pic>
        <p:nvPicPr>
          <p:cNvPr id="29726" name="Picture 30" descr="ManitosPrope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1" y="2133600"/>
            <a:ext cx="368300" cy="247650"/>
          </a:xfrm>
          <a:prstGeom prst="rect">
            <a:avLst/>
          </a:prstGeom>
          <a:noFill/>
        </p:spPr>
      </p:pic>
      <p:pic>
        <p:nvPicPr>
          <p:cNvPr id="29727" name="Picture 31" descr="ManitosPrope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2476500"/>
            <a:ext cx="368300" cy="247650"/>
          </a:xfrm>
          <a:prstGeom prst="rect">
            <a:avLst/>
          </a:prstGeom>
          <a:noFill/>
        </p:spPr>
      </p:pic>
      <p:pic>
        <p:nvPicPr>
          <p:cNvPr id="29728" name="Picture 32" descr="ManitosPrope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0" y="2740025"/>
            <a:ext cx="368300" cy="247650"/>
          </a:xfrm>
          <a:prstGeom prst="rect">
            <a:avLst/>
          </a:prstGeom>
          <a:noFill/>
        </p:spPr>
      </p:pic>
      <p:pic>
        <p:nvPicPr>
          <p:cNvPr id="29729" name="Picture 33" descr="ManitosPrope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61225" y="3365500"/>
            <a:ext cx="368300" cy="247650"/>
          </a:xfrm>
          <a:prstGeom prst="rect">
            <a:avLst/>
          </a:prstGeom>
          <a:noFill/>
        </p:spPr>
      </p:pic>
      <p:pic>
        <p:nvPicPr>
          <p:cNvPr id="29730" name="Picture 34" descr="ManitosPrope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3660775"/>
            <a:ext cx="368300" cy="247650"/>
          </a:xfrm>
          <a:prstGeom prst="rect">
            <a:avLst/>
          </a:prstGeom>
          <a:noFill/>
        </p:spPr>
      </p:pic>
      <p:pic>
        <p:nvPicPr>
          <p:cNvPr id="29732" name="Picture 36" descr="ManitosPrope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6" y="4005263"/>
            <a:ext cx="368300" cy="247650"/>
          </a:xfrm>
          <a:prstGeom prst="rect">
            <a:avLst/>
          </a:prstGeom>
          <a:noFill/>
        </p:spPr>
      </p:pic>
      <p:pic>
        <p:nvPicPr>
          <p:cNvPr id="29733" name="Picture 37" descr="ManitosPrope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7" y="4509120"/>
            <a:ext cx="368300" cy="247650"/>
          </a:xfrm>
          <a:prstGeom prst="rect">
            <a:avLst/>
          </a:prstGeom>
          <a:noFill/>
        </p:spPr>
      </p:pic>
      <p:pic>
        <p:nvPicPr>
          <p:cNvPr id="29734" name="Picture 38" descr="ManitosPrope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6" y="5805488"/>
            <a:ext cx="368300" cy="247650"/>
          </a:xfrm>
          <a:prstGeom prst="rect">
            <a:avLst/>
          </a:prstGeom>
          <a:noFill/>
        </p:spPr>
      </p:pic>
      <p:pic>
        <p:nvPicPr>
          <p:cNvPr id="27" name="Picture 29" descr="ManitosPrope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7" y="476672"/>
            <a:ext cx="368300" cy="2476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2"/>
            <a:ext cx="9144000" cy="26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0686" y="4830529"/>
            <a:ext cx="1957149" cy="138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9551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26 Imagen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658184"/>
            <a:ext cx="703683" cy="1645534"/>
          </a:xfrm>
          <a:prstGeom prst="rect">
            <a:avLst/>
          </a:prstGeom>
        </p:spPr>
      </p:pic>
      <p:sp>
        <p:nvSpPr>
          <p:cNvPr id="12" name="4 Rectángulo"/>
          <p:cNvSpPr/>
          <p:nvPr/>
        </p:nvSpPr>
        <p:spPr>
          <a:xfrm>
            <a:off x="4644008" y="980728"/>
            <a:ext cx="2592288" cy="936104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s-C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Educación Superior</a:t>
            </a:r>
          </a:p>
        </p:txBody>
      </p:sp>
      <p:sp>
        <p:nvSpPr>
          <p:cNvPr id="13" name="8 Rectángulo"/>
          <p:cNvSpPr/>
          <p:nvPr/>
        </p:nvSpPr>
        <p:spPr>
          <a:xfrm>
            <a:off x="395536" y="980728"/>
            <a:ext cx="3366392" cy="936104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Educación Media</a:t>
            </a:r>
          </a:p>
        </p:txBody>
      </p:sp>
      <p:pic>
        <p:nvPicPr>
          <p:cNvPr id="17" name="25 Imagen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916833"/>
            <a:ext cx="500594" cy="1425138"/>
          </a:xfrm>
          <a:prstGeom prst="rect">
            <a:avLst/>
          </a:prstGeom>
        </p:spPr>
      </p:pic>
      <p:cxnSp>
        <p:nvCxnSpPr>
          <p:cNvPr id="18" name="27 Conector recto de flecha"/>
          <p:cNvCxnSpPr/>
          <p:nvPr/>
        </p:nvCxnSpPr>
        <p:spPr>
          <a:xfrm flipH="1" flipV="1">
            <a:off x="755576" y="3356992"/>
            <a:ext cx="4080893" cy="1962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8 CuadroTexto"/>
          <p:cNvSpPr txBox="1"/>
          <p:nvPr/>
        </p:nvSpPr>
        <p:spPr>
          <a:xfrm>
            <a:off x="3203848" y="3429000"/>
            <a:ext cx="94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Arial Narrow" panose="020B0606020202030204" pitchFamily="34" charset="0"/>
              </a:rPr>
              <a:t>4°</a:t>
            </a:r>
            <a:endParaRPr lang="es-CL" b="1" dirty="0">
              <a:latin typeface="Arial Narrow" panose="020B0606020202030204" pitchFamily="34" charset="0"/>
            </a:endParaRPr>
          </a:p>
        </p:txBody>
      </p:sp>
      <p:pic>
        <p:nvPicPr>
          <p:cNvPr id="21" name="31 Imagen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47657" y="2118706"/>
            <a:ext cx="454817" cy="1114391"/>
          </a:xfrm>
          <a:prstGeom prst="rect">
            <a:avLst/>
          </a:prstGeom>
        </p:spPr>
      </p:pic>
      <p:pic>
        <p:nvPicPr>
          <p:cNvPr id="22" name="32 Imagen" descr="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8855" y="2492896"/>
            <a:ext cx="338627" cy="740202"/>
          </a:xfrm>
          <a:prstGeom prst="rect">
            <a:avLst/>
          </a:prstGeom>
        </p:spPr>
      </p:pic>
      <p:sp>
        <p:nvSpPr>
          <p:cNvPr id="23" name="34 CuadroTexto"/>
          <p:cNvSpPr txBox="1"/>
          <p:nvPr/>
        </p:nvSpPr>
        <p:spPr>
          <a:xfrm>
            <a:off x="2411760" y="3429000"/>
            <a:ext cx="961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Arial Narrow" panose="020B0606020202030204" pitchFamily="34" charset="0"/>
              </a:rPr>
              <a:t>3°</a:t>
            </a:r>
            <a:endParaRPr lang="es-CL" b="1" dirty="0">
              <a:latin typeface="Arial Narrow" panose="020B0606020202030204" pitchFamily="34" charset="0"/>
            </a:endParaRPr>
          </a:p>
        </p:txBody>
      </p:sp>
      <p:sp>
        <p:nvSpPr>
          <p:cNvPr id="24" name="35 CuadroTexto"/>
          <p:cNvSpPr txBox="1"/>
          <p:nvPr/>
        </p:nvSpPr>
        <p:spPr>
          <a:xfrm>
            <a:off x="1547664" y="3429000"/>
            <a:ext cx="107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Arial Narrow" panose="020B0606020202030204" pitchFamily="34" charset="0"/>
              </a:rPr>
              <a:t>2° </a:t>
            </a:r>
          </a:p>
        </p:txBody>
      </p:sp>
      <p:sp>
        <p:nvSpPr>
          <p:cNvPr id="26" name="36 CuadroTexto"/>
          <p:cNvSpPr txBox="1"/>
          <p:nvPr/>
        </p:nvSpPr>
        <p:spPr>
          <a:xfrm>
            <a:off x="683568" y="3429000"/>
            <a:ext cx="1021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Arial Narrow" panose="020B0606020202030204" pitchFamily="34" charset="0"/>
              </a:rPr>
              <a:t>1° </a:t>
            </a:r>
          </a:p>
        </p:txBody>
      </p:sp>
      <p:cxnSp>
        <p:nvCxnSpPr>
          <p:cNvPr id="27" name="43 Conector recto"/>
          <p:cNvCxnSpPr/>
          <p:nvPr/>
        </p:nvCxnSpPr>
        <p:spPr>
          <a:xfrm>
            <a:off x="4283968" y="764704"/>
            <a:ext cx="0" cy="468052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46 Conector recto de flecha"/>
          <p:cNvCxnSpPr/>
          <p:nvPr/>
        </p:nvCxnSpPr>
        <p:spPr>
          <a:xfrm>
            <a:off x="4598964" y="3356992"/>
            <a:ext cx="2997372" cy="16334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51 Imagen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3184" y="2118858"/>
            <a:ext cx="447808" cy="1223984"/>
          </a:xfrm>
          <a:prstGeom prst="rect">
            <a:avLst/>
          </a:prstGeom>
        </p:spPr>
      </p:pic>
      <p:pic>
        <p:nvPicPr>
          <p:cNvPr id="30" name="52 Imagen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3827" y="2568516"/>
            <a:ext cx="324036" cy="702319"/>
          </a:xfrm>
          <a:prstGeom prst="rect">
            <a:avLst/>
          </a:prstGeom>
        </p:spPr>
      </p:pic>
      <p:sp>
        <p:nvSpPr>
          <p:cNvPr id="31" name="54 CuadroTexto"/>
          <p:cNvSpPr txBox="1"/>
          <p:nvPr/>
        </p:nvSpPr>
        <p:spPr>
          <a:xfrm>
            <a:off x="6492087" y="3501008"/>
            <a:ext cx="448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Arial Narrow" panose="020B0606020202030204" pitchFamily="34" charset="0"/>
              </a:rPr>
              <a:t>3°</a:t>
            </a:r>
            <a:endParaRPr lang="es-CL" b="1" dirty="0">
              <a:latin typeface="Arial Narrow" panose="020B0606020202030204" pitchFamily="34" charset="0"/>
            </a:endParaRPr>
          </a:p>
        </p:txBody>
      </p:sp>
      <p:sp>
        <p:nvSpPr>
          <p:cNvPr id="32" name="55 CuadroTexto"/>
          <p:cNvSpPr txBox="1"/>
          <p:nvPr/>
        </p:nvSpPr>
        <p:spPr>
          <a:xfrm>
            <a:off x="5699999" y="3501008"/>
            <a:ext cx="487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Arial Narrow" panose="020B0606020202030204" pitchFamily="34" charset="0"/>
              </a:rPr>
              <a:t>2°</a:t>
            </a:r>
            <a:endParaRPr lang="es-CL" b="1" dirty="0">
              <a:latin typeface="Arial Narrow" panose="020B0606020202030204" pitchFamily="34" charset="0"/>
            </a:endParaRPr>
          </a:p>
        </p:txBody>
      </p:sp>
      <p:sp>
        <p:nvSpPr>
          <p:cNvPr id="33" name="56 CuadroTexto"/>
          <p:cNvSpPr txBox="1"/>
          <p:nvPr/>
        </p:nvSpPr>
        <p:spPr>
          <a:xfrm>
            <a:off x="4835903" y="3501008"/>
            <a:ext cx="42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Arial Narrow" panose="020B0606020202030204" pitchFamily="34" charset="0"/>
              </a:rPr>
              <a:t>1°</a:t>
            </a:r>
            <a:endParaRPr lang="es-CL" b="1" dirty="0">
              <a:latin typeface="Arial Narrow" panose="020B0606020202030204" pitchFamily="34" charset="0"/>
            </a:endParaRPr>
          </a:p>
        </p:txBody>
      </p:sp>
      <p:pic>
        <p:nvPicPr>
          <p:cNvPr id="34" name="41 Imagen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92867" y="2478746"/>
            <a:ext cx="324036" cy="811350"/>
          </a:xfrm>
          <a:prstGeom prst="rect">
            <a:avLst/>
          </a:prstGeom>
        </p:spPr>
      </p:pic>
      <p:sp>
        <p:nvSpPr>
          <p:cNvPr id="35" name="59 Flecha derecha"/>
          <p:cNvSpPr/>
          <p:nvPr/>
        </p:nvSpPr>
        <p:spPr>
          <a:xfrm>
            <a:off x="7380312" y="1196752"/>
            <a:ext cx="1400049" cy="648072"/>
          </a:xfrm>
          <a:prstGeom prst="right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r" defTabSz="1074738"/>
            <a:r>
              <a:rPr lang="es-C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Titulación</a:t>
            </a:r>
            <a:endParaRPr lang="es-CL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3419872" y="5445224"/>
            <a:ext cx="1917998" cy="4224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108000" tIns="72000" rIns="108000" bIns="72000" rtlCol="0" anchor="ctr" anchorCtr="0">
            <a:spAutoFit/>
          </a:bodyPr>
          <a:lstStyle/>
          <a:p>
            <a:pPr algn="ctr"/>
            <a:r>
              <a:rPr lang="es-ES" dirty="0" smtClean="0"/>
              <a:t>Criterio de Acceso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5580112" y="544522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15% de mayor rendimiento en contexto</a:t>
            </a:r>
            <a:endParaRPr lang="es-ES" dirty="0"/>
          </a:p>
        </p:txBody>
      </p:sp>
      <p:sp>
        <p:nvSpPr>
          <p:cNvPr id="36" name="CuadroTexto 35"/>
          <p:cNvSpPr txBox="1"/>
          <p:nvPr/>
        </p:nvSpPr>
        <p:spPr>
          <a:xfrm>
            <a:off x="539552" y="551723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/>
              <a:t>Establecimientos de mayor IVE</a:t>
            </a:r>
            <a:endParaRPr lang="es-ES" b="1" dirty="0"/>
          </a:p>
        </p:txBody>
      </p:sp>
      <p:sp>
        <p:nvSpPr>
          <p:cNvPr id="4" name="Rectángulo 3"/>
          <p:cNvSpPr/>
          <p:nvPr/>
        </p:nvSpPr>
        <p:spPr>
          <a:xfrm>
            <a:off x="323528" y="6228601"/>
            <a:ext cx="31683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600" dirty="0" smtClean="0"/>
              <a:t>*</a:t>
            </a:r>
            <a:r>
              <a:rPr lang="es-ES" sz="1400" dirty="0" smtClean="0"/>
              <a:t>Todos </a:t>
            </a:r>
            <a:r>
              <a:rPr lang="es-ES" sz="1400" dirty="0"/>
              <a:t>los estudiantes </a:t>
            </a:r>
            <a:r>
              <a:rPr lang="es-ES" sz="1400" dirty="0" smtClean="0"/>
              <a:t>de E.M. del establecimiento educacional</a:t>
            </a:r>
            <a:endParaRPr lang="es-ES" sz="1600" dirty="0"/>
          </a:p>
        </p:txBody>
      </p:sp>
      <p:sp>
        <p:nvSpPr>
          <p:cNvPr id="39" name="Rectangle 56"/>
          <p:cNvSpPr>
            <a:spLocks noChangeArrowheads="1"/>
          </p:cNvSpPr>
          <p:nvPr/>
        </p:nvSpPr>
        <p:spPr bwMode="auto">
          <a:xfrm>
            <a:off x="2195736" y="4096017"/>
            <a:ext cx="1768195" cy="989167"/>
          </a:xfrm>
          <a:prstGeom prst="rect">
            <a:avLst/>
          </a:prstGeom>
          <a:noFill/>
          <a:ln w="95250" algn="ctr">
            <a:solidFill>
              <a:srgbClr val="FFC83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033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144000" tIns="36576" rIns="144000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Preparación académica y para la vida en la e</a:t>
            </a:r>
            <a:r>
              <a:rPr lang="es-ES" altLang="es-ES" sz="1400" dirty="0" smtClean="0">
                <a:solidFill>
                  <a:srgbClr val="000000"/>
                </a:solidFill>
              </a:rPr>
              <a:t>ducación superior</a:t>
            </a:r>
            <a:endParaRPr kumimoji="0" lang="es-ES" alt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0" name="Rectangle 56"/>
          <p:cNvSpPr>
            <a:spLocks noChangeArrowheads="1"/>
          </p:cNvSpPr>
          <p:nvPr/>
        </p:nvSpPr>
        <p:spPr bwMode="auto">
          <a:xfrm>
            <a:off x="683568" y="4393590"/>
            <a:ext cx="1311087" cy="979626"/>
          </a:xfrm>
          <a:prstGeom prst="rect">
            <a:avLst/>
          </a:prstGeom>
          <a:noFill/>
          <a:ln w="95250" algn="ctr">
            <a:solidFill>
              <a:srgbClr val="FFC83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033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Ampliación de expectativas y</a:t>
            </a:r>
            <a:r>
              <a:rPr kumimoji="0" lang="es-ES" altLang="es-ES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orientación vocacional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8" name="Rectangle 56"/>
          <p:cNvSpPr>
            <a:spLocks noChangeArrowheads="1"/>
          </p:cNvSpPr>
          <p:nvPr/>
        </p:nvSpPr>
        <p:spPr bwMode="auto">
          <a:xfrm>
            <a:off x="4572000" y="3927792"/>
            <a:ext cx="2448272" cy="1085384"/>
          </a:xfrm>
          <a:prstGeom prst="rect">
            <a:avLst/>
          </a:prstGeom>
          <a:noFill/>
          <a:ln w="95250" algn="ctr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033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144000" tIns="36576" rIns="144000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Nivelación académica disciplinaria y acompañamiento</a:t>
            </a:r>
            <a:r>
              <a:rPr kumimoji="0" lang="es-ES" altLang="es-ES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para la permanencia</a:t>
            </a:r>
            <a:endParaRPr kumimoji="0" lang="es-ES" alt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5724128" y="6334780"/>
            <a:ext cx="30763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/>
              <a:t>*Acorde al puntaje Ranking que utiliza el DEMRE</a:t>
            </a:r>
            <a:endParaRPr lang="es-ES" sz="1400" dirty="0"/>
          </a:p>
        </p:txBody>
      </p:sp>
      <p:sp>
        <p:nvSpPr>
          <p:cNvPr id="42" name="41 CuadroTexto"/>
          <p:cNvSpPr txBox="1"/>
          <p:nvPr/>
        </p:nvSpPr>
        <p:spPr>
          <a:xfrm>
            <a:off x="2995329" y="3140968"/>
            <a:ext cx="1072615" cy="276999"/>
          </a:xfrm>
          <a:prstGeom prst="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200" dirty="0" smtClean="0"/>
              <a:t>propedéutico</a:t>
            </a:r>
            <a:endParaRPr lang="es-CL" sz="1200" dirty="0"/>
          </a:p>
        </p:txBody>
      </p:sp>
      <p:sp>
        <p:nvSpPr>
          <p:cNvPr id="43" name="42 CuadroTexto"/>
          <p:cNvSpPr txBox="1"/>
          <p:nvPr/>
        </p:nvSpPr>
        <p:spPr>
          <a:xfrm>
            <a:off x="4544534" y="3140968"/>
            <a:ext cx="815547" cy="276999"/>
          </a:xfrm>
          <a:prstGeom prst="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200" dirty="0" smtClean="0"/>
              <a:t>BNA</a:t>
            </a:r>
            <a:endParaRPr lang="es-CL" sz="1200" dirty="0"/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2"/>
            <a:ext cx="9144000" cy="26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45 CuadroTexto"/>
          <p:cNvSpPr txBox="1"/>
          <p:nvPr/>
        </p:nvSpPr>
        <p:spPr>
          <a:xfrm>
            <a:off x="927013" y="3140968"/>
            <a:ext cx="2060811" cy="276999"/>
          </a:xfrm>
          <a:prstGeom prst="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200" dirty="0" smtClean="0"/>
              <a:t>propedéutico</a:t>
            </a:r>
            <a:endParaRPr lang="es-CL" sz="1200" dirty="0"/>
          </a:p>
        </p:txBody>
      </p:sp>
      <p:sp>
        <p:nvSpPr>
          <p:cNvPr id="47" name="46 CuadroTexto"/>
          <p:cNvSpPr txBox="1"/>
          <p:nvPr/>
        </p:nvSpPr>
        <p:spPr>
          <a:xfrm>
            <a:off x="5339959" y="3140968"/>
            <a:ext cx="1471257" cy="276999"/>
          </a:xfrm>
          <a:prstGeom prst="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200" dirty="0" smtClean="0"/>
              <a:t>BNA</a:t>
            </a:r>
            <a:endParaRPr lang="es-CL" sz="1200" dirty="0"/>
          </a:p>
        </p:txBody>
      </p:sp>
      <p:sp>
        <p:nvSpPr>
          <p:cNvPr id="49" name="48 CuadroTexto"/>
          <p:cNvSpPr txBox="1"/>
          <p:nvPr/>
        </p:nvSpPr>
        <p:spPr>
          <a:xfrm>
            <a:off x="467544" y="332656"/>
            <a:ext cx="806489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chemeClr val="bg1"/>
                </a:solidFill>
              </a:rPr>
              <a:t>Programa de Acompañamiento y Acceso Efectivo a la ES: PACE</a:t>
            </a:r>
            <a:endParaRPr lang="es-C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41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92660760"/>
              </p:ext>
            </p:extLst>
          </p:nvPr>
        </p:nvGraphicFramePr>
        <p:xfrm>
          <a:off x="4129094" y="260644"/>
          <a:ext cx="5014906" cy="65973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3190"/>
                <a:gridCol w="871465"/>
                <a:gridCol w="885906"/>
                <a:gridCol w="1093566"/>
                <a:gridCol w="1150779"/>
              </a:tblGrid>
              <a:tr h="389081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cs typeface="Arial" pitchFamily="34" charset="0"/>
                        </a:rPr>
                        <a:t>Región</a:t>
                      </a:r>
                      <a:endParaRPr lang="es-CL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cs typeface="Arial" pitchFamily="34" charset="0"/>
                        </a:rPr>
                        <a:t>2014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2015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cs typeface="Arial" pitchFamily="34" charset="0"/>
                        </a:rPr>
                        <a:t>Acumulado</a:t>
                      </a:r>
                      <a:endParaRPr lang="es-CL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Matrícula</a:t>
                      </a:r>
                      <a:endParaRPr lang="es-CL" sz="1800" b="1" i="0" u="none" strike="noStrike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85065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XV región</a:t>
                      </a:r>
                      <a:endParaRPr lang="es-CL" sz="1600" dirty="0">
                        <a:latin typeface="Arial Narrow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20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2000" b="1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</a:t>
                      </a:r>
                      <a:endParaRPr lang="es-CL" sz="20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b="1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</a:t>
                      </a:r>
                      <a:endParaRPr lang="es-ES" sz="20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0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300</a:t>
                      </a:r>
                      <a:endParaRPr lang="es-CL" sz="2000" b="0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850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I región</a:t>
                      </a:r>
                      <a:endParaRPr lang="es-CL" sz="1600" dirty="0" smtClean="0">
                        <a:latin typeface="Arial Narrow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20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2000" b="1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8</a:t>
                      </a:r>
                      <a:endParaRPr lang="es-CL" sz="20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b="1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8</a:t>
                      </a:r>
                      <a:endParaRPr lang="es-ES" sz="20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0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419</a:t>
                      </a:r>
                      <a:endParaRPr lang="es-CL" sz="2000" b="0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850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II región</a:t>
                      </a:r>
                      <a:endParaRPr lang="es-CL" sz="1600" dirty="0" smtClean="0">
                        <a:latin typeface="Arial Narrow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b="1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6</a:t>
                      </a:r>
                      <a:endParaRPr lang="es-ES" sz="20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2000" b="1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6</a:t>
                      </a:r>
                      <a:endParaRPr lang="es-CL" sz="20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b="1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12</a:t>
                      </a:r>
                      <a:endParaRPr lang="es-ES" sz="20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0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5.771</a:t>
                      </a:r>
                      <a:endParaRPr lang="es-CL" sz="2000" b="0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850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III región</a:t>
                      </a:r>
                      <a:endParaRPr lang="es-CL" sz="1600" dirty="0" smtClean="0">
                        <a:latin typeface="Arial Narrow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20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2000" b="1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9</a:t>
                      </a:r>
                      <a:endParaRPr lang="es-CL" sz="20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b="1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9</a:t>
                      </a:r>
                      <a:endParaRPr lang="es-ES" sz="20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984</a:t>
                      </a:r>
                    </a:p>
                  </a:txBody>
                  <a:tcPr marL="0" marR="0" marT="0" marB="0" anchor="ctr"/>
                </a:tc>
              </a:tr>
              <a:tr h="385065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IV región</a:t>
                      </a:r>
                      <a:endParaRPr lang="es-CL" sz="1600" dirty="0">
                        <a:latin typeface="Arial Narrow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b="1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5</a:t>
                      </a:r>
                      <a:endParaRPr lang="es-ES" sz="20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2000" b="1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s-CL" sz="20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b="1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18</a:t>
                      </a:r>
                      <a:endParaRPr lang="es-ES" sz="20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0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4.421</a:t>
                      </a:r>
                      <a:endParaRPr lang="es-CL" sz="2000" b="0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85065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V región</a:t>
                      </a:r>
                      <a:endParaRPr lang="es-CL" sz="1600" dirty="0">
                        <a:latin typeface="Arial Narrow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b="1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11</a:t>
                      </a:r>
                      <a:endParaRPr lang="es-ES" sz="20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2000" b="1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35</a:t>
                      </a:r>
                      <a:endParaRPr lang="es-CL" sz="20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b="1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46</a:t>
                      </a:r>
                      <a:endParaRPr lang="es-ES" sz="20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0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6.109</a:t>
                      </a:r>
                      <a:endParaRPr lang="es-CL" sz="2000" b="0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85065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RM</a:t>
                      </a:r>
                      <a:endParaRPr lang="es-CL" sz="1600" dirty="0">
                        <a:latin typeface="Arial Narrow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b="1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8</a:t>
                      </a:r>
                      <a:endParaRPr lang="es-ES" sz="20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2000" b="1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68</a:t>
                      </a:r>
                      <a:endParaRPr lang="es-CL" sz="20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b="1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76</a:t>
                      </a:r>
                      <a:endParaRPr lang="es-ES" sz="20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0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9.821</a:t>
                      </a:r>
                      <a:endParaRPr lang="es-CL" sz="2000" b="0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85065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VI región</a:t>
                      </a:r>
                      <a:endParaRPr lang="es-CL" sz="1600" dirty="0">
                        <a:latin typeface="Arial Narrow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b="1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</a:t>
                      </a:r>
                      <a:endParaRPr lang="es-ES" sz="20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2000" b="1" i="0" u="none" strike="noStrike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—</a:t>
                      </a:r>
                      <a:endParaRPr lang="es-CL" sz="20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b="1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</a:t>
                      </a:r>
                      <a:endParaRPr lang="es-ES" sz="20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2000" b="0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2.052</a:t>
                      </a:r>
                      <a:endParaRPr lang="es-CL" sz="2000" b="0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850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Narrow" pitchFamily="34" charset="0"/>
                        </a:rPr>
                        <a:t>VII región</a:t>
                      </a:r>
                      <a:endParaRPr lang="es-CL" sz="1600" dirty="0" smtClean="0">
                        <a:latin typeface="Arial Narrow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20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2000" b="1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29</a:t>
                      </a:r>
                      <a:endParaRPr lang="es-CL" sz="20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b="1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29</a:t>
                      </a:r>
                      <a:endParaRPr lang="es-ES" sz="20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0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2.172</a:t>
                      </a:r>
                      <a:endParaRPr lang="es-CL" sz="2000" b="0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406674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VIII región</a:t>
                      </a:r>
                      <a:endParaRPr lang="es-CL" sz="1600" dirty="0">
                        <a:latin typeface="Arial Narrow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20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2000" b="1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56</a:t>
                      </a:r>
                      <a:endParaRPr lang="es-CL" sz="20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b="1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56</a:t>
                      </a:r>
                      <a:endParaRPr lang="es-ES" sz="20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0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4.955</a:t>
                      </a:r>
                      <a:endParaRPr lang="es-CL" sz="2000" b="0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85065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IX región</a:t>
                      </a:r>
                      <a:endParaRPr lang="es-CL" sz="1600" dirty="0">
                        <a:latin typeface="Arial Narrow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b="1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35</a:t>
                      </a:r>
                      <a:endParaRPr lang="es-ES" sz="20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2000" b="1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s-CL" sz="20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b="1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48</a:t>
                      </a:r>
                      <a:endParaRPr lang="es-ES" sz="20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0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16.686</a:t>
                      </a:r>
                      <a:endParaRPr lang="es-CL" sz="2000" b="0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406674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XIV región</a:t>
                      </a:r>
                      <a:endParaRPr lang="es-CL" sz="1600" dirty="0">
                        <a:latin typeface="Arial Narrow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20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2000" b="1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12</a:t>
                      </a:r>
                      <a:endParaRPr lang="es-CL" sz="20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b="1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12</a:t>
                      </a:r>
                      <a:endParaRPr lang="es-ES" sz="20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0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704</a:t>
                      </a:r>
                      <a:endParaRPr lang="es-CL" sz="2000" b="0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85065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X región</a:t>
                      </a:r>
                      <a:endParaRPr lang="es-CL" sz="1600" dirty="0">
                        <a:latin typeface="Arial Narrow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20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2000" b="1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32</a:t>
                      </a:r>
                      <a:endParaRPr lang="es-CL" sz="20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b="1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32</a:t>
                      </a:r>
                      <a:endParaRPr lang="es-ES" sz="20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0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2.145</a:t>
                      </a:r>
                      <a:endParaRPr lang="es-CL" sz="2000" b="0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85065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XI región</a:t>
                      </a:r>
                      <a:endParaRPr lang="es-CL" sz="1600" dirty="0">
                        <a:latin typeface="Arial Narrow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20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2000" b="1" i="0" u="none" strike="noStrike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—</a:t>
                      </a:r>
                      <a:endParaRPr lang="es-CL" sz="20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i="0" u="none" strike="noStrike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0" marR="0" marT="0" marB="0" anchor="ctr"/>
                </a:tc>
              </a:tr>
              <a:tr h="385065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XII región</a:t>
                      </a:r>
                      <a:endParaRPr lang="es-CL" sz="1600" dirty="0">
                        <a:latin typeface="Arial Narrow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20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2000" b="1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</a:t>
                      </a:r>
                      <a:endParaRPr lang="es-CL" sz="20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b="1" i="0" u="none" strike="noStrike" kern="12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0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315</a:t>
                      </a:r>
                      <a:endParaRPr lang="es-CL" sz="2000" b="0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89081"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Cantidades</a:t>
                      </a:r>
                      <a:endParaRPr lang="es-CL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69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288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357</a:t>
                      </a:r>
                      <a:endParaRPr lang="es-CL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56.854</a:t>
                      </a: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1556792"/>
            <a:ext cx="2232248" cy="341632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cs typeface="gobCL"/>
              </a:rPr>
              <a:t>Cantidad de establecimientos educacionales PACE y matrícula impactada en la etapa de preparación durante la educación media</a:t>
            </a:r>
            <a:endParaRPr lang="es-ES" sz="1100" b="1" dirty="0">
              <a:solidFill>
                <a:schemeClr val="accent1">
                  <a:lumMod val="75000"/>
                </a:schemeClr>
              </a:solidFill>
              <a:latin typeface="gobCL"/>
              <a:cs typeface="gobCL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2"/>
            <a:ext cx="9144000" cy="26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3" cstate="print"/>
          <a:srcRect t="1701"/>
          <a:stretch>
            <a:fillRect/>
          </a:stretch>
        </p:blipFill>
        <p:spPr bwMode="auto">
          <a:xfrm>
            <a:off x="2483768" y="260648"/>
            <a:ext cx="1625823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720641" y="548680"/>
            <a:ext cx="14380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800" dirty="0" smtClean="0"/>
              <a:t>PACE</a:t>
            </a:r>
            <a:endParaRPr lang="es-CL" sz="4800" dirty="0"/>
          </a:p>
        </p:txBody>
      </p:sp>
    </p:spTree>
    <p:extLst>
      <p:ext uri="{BB962C8B-B14F-4D97-AF65-F5344CB8AC3E}">
        <p14:creationId xmlns:p14="http://schemas.microsoft.com/office/powerpoint/2010/main" xmlns="" val="625220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16571150"/>
              </p:ext>
            </p:extLst>
          </p:nvPr>
        </p:nvGraphicFramePr>
        <p:xfrm>
          <a:off x="683568" y="476672"/>
          <a:ext cx="8007598" cy="5839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588224" y="908720"/>
            <a:ext cx="655697" cy="5232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es-CL" sz="2800" dirty="0" smtClean="0"/>
              <a:t>6,5 </a:t>
            </a:r>
            <a:endParaRPr lang="es-CL" sz="2800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859338" y="3644900"/>
            <a:ext cx="64876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CL" sz="2800" dirty="0" smtClean="0">
                <a:solidFill>
                  <a:schemeClr val="bg1"/>
                </a:solidFill>
              </a:rPr>
              <a:t>5,5</a:t>
            </a:r>
            <a:endParaRPr lang="es-CL" sz="1400" dirty="0"/>
          </a:p>
        </p:txBody>
      </p:sp>
      <p:cxnSp>
        <p:nvCxnSpPr>
          <p:cNvPr id="15" name="14 Conector recto de flecha"/>
          <p:cNvCxnSpPr/>
          <p:nvPr/>
        </p:nvCxnSpPr>
        <p:spPr>
          <a:xfrm flipV="1">
            <a:off x="6588224" y="1988840"/>
            <a:ext cx="0" cy="39604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H="1" flipV="1">
            <a:off x="683568" y="1988840"/>
            <a:ext cx="5978405" cy="31358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flipH="1">
            <a:off x="683568" y="2636912"/>
            <a:ext cx="5976664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107505" y="177281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00B050"/>
                </a:solidFill>
              </a:rPr>
              <a:t>Rank</a:t>
            </a:r>
            <a:endParaRPr lang="es-CL" dirty="0">
              <a:solidFill>
                <a:srgbClr val="00B05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79513" y="2492898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 smtClean="0">
                <a:solidFill>
                  <a:srgbClr val="0070C0"/>
                </a:solidFill>
              </a:rPr>
              <a:t>NEM</a:t>
            </a:r>
            <a:endParaRPr lang="es-CL" sz="1200" dirty="0">
              <a:solidFill>
                <a:srgbClr val="0070C0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39552" y="6309320"/>
            <a:ext cx="838492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L" dirty="0" smtClean="0"/>
              <a:t>Promedio de las notas de los cuatro año de enseñanza secundaria: mínimo 4 máximo 7.</a:t>
            </a:r>
            <a:endParaRPr lang="es-CL" dirty="0"/>
          </a:p>
        </p:txBody>
      </p:sp>
      <p:sp>
        <p:nvSpPr>
          <p:cNvPr id="26" name="25 CuadroTexto"/>
          <p:cNvSpPr txBox="1"/>
          <p:nvPr/>
        </p:nvSpPr>
        <p:spPr>
          <a:xfrm>
            <a:off x="323528" y="0"/>
            <a:ext cx="1366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Puntajes en una escala 200-800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1219169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26593</TotalTime>
  <Words>1153</Words>
  <Application>Microsoft Office PowerPoint</Application>
  <PresentationFormat>Presentación en pantalla (4:3)</PresentationFormat>
  <Paragraphs>410</Paragraphs>
  <Slides>14</Slides>
  <Notes>4</Notes>
  <HiddenSlides>0</HiddenSlides>
  <MMClips>0</MMClips>
  <ScaleCrop>false</ScaleCrop>
  <HeadingPairs>
    <vt:vector size="8" baseType="variant">
      <vt:variant>
        <vt:lpstr>Tema</vt:lpstr>
      </vt:variant>
      <vt:variant>
        <vt:i4>1</vt:i4>
      </vt:variant>
      <vt:variant>
        <vt:lpstr>Vínculos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Tema de Office</vt:lpstr>
      <vt:lpstr>???</vt:lpstr>
      <vt:lpstr>Graph</vt:lpstr>
      <vt:lpstr>Diapositiva 1</vt:lpstr>
      <vt:lpstr>Diapositiva 2</vt:lpstr>
      <vt:lpstr>Diapositiva 3</vt:lpstr>
      <vt:lpstr>Diapositiva 4</vt:lpstr>
      <vt:lpstr>Diapositiva 5</vt:lpstr>
      <vt:lpstr>Los Propedéuticos, UNESCO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jecheverria</dc:creator>
  <cp:lastModifiedBy>Windows 7</cp:lastModifiedBy>
  <cp:revision>342</cp:revision>
  <cp:lastPrinted>2015-12-03T08:16:47Z</cp:lastPrinted>
  <dcterms:created xsi:type="dcterms:W3CDTF">2013-05-06T19:34:59Z</dcterms:created>
  <dcterms:modified xsi:type="dcterms:W3CDTF">2016-03-22T19:18:33Z</dcterms:modified>
</cp:coreProperties>
</file>