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0801350" cy="10801350"/>
  <p:notesSz cx="6858000" cy="9144000"/>
  <p:defaultTextStyle>
    <a:defPPr>
      <a:defRPr lang="es-VE"/>
    </a:defPPr>
    <a:lvl1pPr marL="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1530" y="-78"/>
      </p:cViewPr>
      <p:guideLst>
        <p:guide orient="horz" pos="3402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4D3209-618C-46C6-86BB-72A270FC3B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03392BA-9DDD-49B5-B1B4-57EDF3CE69A0}">
      <dgm:prSet phldrT="[Texto]" custT="1"/>
      <dgm:spPr/>
      <dgm:t>
        <a:bodyPr/>
        <a:lstStyle/>
        <a:p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99,9% de las víctimas eran de nacionalidad venezolana.</a:t>
          </a:r>
          <a:b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endParaRPr lang="es-VE" sz="18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A18A55D-91B5-4719-A3D1-3966FD7E24F3}" type="parTrans" cxnId="{8EADA618-AF75-49BE-A27B-45AF34ECFE66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FEA7334-8EBC-482B-B616-2D7DF3F4D15A}" type="sibTrans" cxnId="{8EADA618-AF75-49BE-A27B-45AF34ECFE66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D05E092-9EBB-4BF0-A633-8DE62F15F26B}">
      <dgm:prSet phldrT="[Texto]" custT="1"/>
      <dgm:spPr/>
      <dgm:t>
        <a:bodyPr/>
        <a:lstStyle/>
        <a:p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En el 44,5% de los casos la víctima estaba en edades comprendidas entre 22 a 42 años.</a:t>
          </a:r>
        </a:p>
        <a:p>
          <a:endParaRPr lang="es-VE" sz="18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El 11,8% en edades de 64 a 80 años.</a:t>
          </a:r>
          <a:endParaRPr lang="es-VE" sz="18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426F609-2BFB-4DB5-9D78-EA583B4D4176}" type="parTrans" cxnId="{47339E51-D6C6-4BDD-9DC1-9F851D9A30DF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1D72026-58A3-47C3-BBC4-55F13BF15B0A}" type="sibTrans" cxnId="{47339E51-D6C6-4BDD-9DC1-9F851D9A30DF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9D0BD47-C944-49EF-BE7E-D427CF62129C}">
      <dgm:prSet phldrT="[Texto]" custT="1"/>
      <dgm:spPr/>
      <dgm:t>
        <a:bodyPr/>
        <a:lstStyle/>
        <a:p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5,6 % de las mujeres víctimas de </a:t>
          </a:r>
          <a:r>
            <a:rPr lang="es-VE" sz="18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femicidios</a:t>
          </a:r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eran madres.</a:t>
          </a:r>
          <a:endParaRPr lang="es-VE" sz="18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27642E0A-259F-4EEA-A7BA-23CED9DA8A2F}" type="parTrans" cxnId="{F890B458-58FA-4C27-8CE8-909DE36EA15F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61DDE51-AB25-4DB2-9A07-045CFA558591}" type="sibTrans" cxnId="{F890B458-58FA-4C27-8CE8-909DE36EA15F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AB15349-626A-4F29-BEC8-77E586A9E832}">
      <dgm:prSet phldrT="[Texto]" custT="1"/>
      <dgm:spPr/>
      <dgm:t>
        <a:bodyPr/>
        <a:lstStyle/>
        <a:p>
          <a:r>
            <a:rPr lang="es-VE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16,7% de las víctimas estuvo desaparecida antes del hallazgo del cadáver.</a:t>
          </a:r>
        </a:p>
        <a:p>
          <a:r>
            <a:rPr lang="es-VE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endParaRPr lang="es-VE" sz="18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778E1B5A-FA8B-4E8B-9346-E738C77DAE81}" type="parTrans" cxnId="{99DB9F72-6737-4F79-B0A9-BCC9ABE85B58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D0856EF-D1D4-4CB3-99F6-12F00C5BE79B}" type="sibTrans" cxnId="{99DB9F72-6737-4F79-B0A9-BCC9ABE85B58}">
      <dgm:prSet/>
      <dgm:spPr/>
      <dgm:t>
        <a:bodyPr/>
        <a:lstStyle/>
        <a:p>
          <a:endParaRPr lang="es-VE" sz="1800" b="1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4492B7F-9B7C-4BC4-87C7-4ACCAD56B786}" type="pres">
      <dgm:prSet presAssocID="{BB4D3209-618C-46C6-86BB-72A270FC3B9D}" presName="compositeShape" presStyleCnt="0">
        <dgm:presLayoutVars>
          <dgm:chMax val="7"/>
          <dgm:dir/>
          <dgm:resizeHandles val="exact"/>
        </dgm:presLayoutVars>
      </dgm:prSet>
      <dgm:spPr/>
    </dgm:pt>
    <dgm:pt modelId="{1D5A7377-1C9D-4C5F-9A5A-55FD377E8A3F}" type="pres">
      <dgm:prSet presAssocID="{403392BA-9DDD-49B5-B1B4-57EDF3CE69A0}" presName="circ1" presStyleLbl="vennNode1" presStyleIdx="0" presStyleCnt="4"/>
      <dgm:spPr/>
      <dgm:t>
        <a:bodyPr/>
        <a:lstStyle/>
        <a:p>
          <a:endParaRPr lang="es-VE"/>
        </a:p>
      </dgm:t>
    </dgm:pt>
    <dgm:pt modelId="{21F7A5A1-05EE-4E85-AB23-C396CCCA10DA}" type="pres">
      <dgm:prSet presAssocID="{403392BA-9DDD-49B5-B1B4-57EDF3CE69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11DF7BE9-6CEE-4CE6-AC68-DB2E58FACB6F}" type="pres">
      <dgm:prSet presAssocID="{1D05E092-9EBB-4BF0-A633-8DE62F15F26B}" presName="circ2" presStyleLbl="vennNode1" presStyleIdx="1" presStyleCnt="4"/>
      <dgm:spPr/>
      <dgm:t>
        <a:bodyPr/>
        <a:lstStyle/>
        <a:p>
          <a:endParaRPr lang="es-VE"/>
        </a:p>
      </dgm:t>
    </dgm:pt>
    <dgm:pt modelId="{4A290C84-802C-4513-A23A-5C7D8B5B1202}" type="pres">
      <dgm:prSet presAssocID="{1D05E092-9EBB-4BF0-A633-8DE62F15F26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19594A30-40B7-4E62-B163-D57C0C753AC8}" type="pres">
      <dgm:prSet presAssocID="{4AB15349-626A-4F29-BEC8-77E586A9E832}" presName="circ3" presStyleLbl="vennNode1" presStyleIdx="2" presStyleCnt="4"/>
      <dgm:spPr/>
      <dgm:t>
        <a:bodyPr/>
        <a:lstStyle/>
        <a:p>
          <a:endParaRPr lang="es-VE"/>
        </a:p>
      </dgm:t>
    </dgm:pt>
    <dgm:pt modelId="{3B5C4174-31FD-4820-84EE-ACDF02FB7D10}" type="pres">
      <dgm:prSet presAssocID="{4AB15349-626A-4F29-BEC8-77E586A9E83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942EA5C6-649E-4E16-AA22-9D64D44A6257}" type="pres">
      <dgm:prSet presAssocID="{D9D0BD47-C944-49EF-BE7E-D427CF62129C}" presName="circ4" presStyleLbl="vennNode1" presStyleIdx="3" presStyleCnt="4"/>
      <dgm:spPr/>
      <dgm:t>
        <a:bodyPr/>
        <a:lstStyle/>
        <a:p>
          <a:endParaRPr lang="es-VE"/>
        </a:p>
      </dgm:t>
    </dgm:pt>
    <dgm:pt modelId="{459D66C4-2547-4F5D-BE72-86AD3A21E742}" type="pres">
      <dgm:prSet presAssocID="{D9D0BD47-C944-49EF-BE7E-D427CF62129C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DA91AC09-C765-49D4-A9CC-3D4B466B14D8}" type="presOf" srcId="{D9D0BD47-C944-49EF-BE7E-D427CF62129C}" destId="{459D66C4-2547-4F5D-BE72-86AD3A21E742}" srcOrd="1" destOrd="0" presId="urn:microsoft.com/office/officeart/2005/8/layout/venn1"/>
    <dgm:cxn modelId="{11AEEFA3-B0CB-490A-A65E-C84E68F8CE39}" type="presOf" srcId="{4AB15349-626A-4F29-BEC8-77E586A9E832}" destId="{19594A30-40B7-4E62-B163-D57C0C753AC8}" srcOrd="0" destOrd="0" presId="urn:microsoft.com/office/officeart/2005/8/layout/venn1"/>
    <dgm:cxn modelId="{F890B458-58FA-4C27-8CE8-909DE36EA15F}" srcId="{BB4D3209-618C-46C6-86BB-72A270FC3B9D}" destId="{D9D0BD47-C944-49EF-BE7E-D427CF62129C}" srcOrd="3" destOrd="0" parTransId="{27642E0A-259F-4EEA-A7BA-23CED9DA8A2F}" sibTransId="{161DDE51-AB25-4DB2-9A07-045CFA558591}"/>
    <dgm:cxn modelId="{8EADA618-AF75-49BE-A27B-45AF34ECFE66}" srcId="{BB4D3209-618C-46C6-86BB-72A270FC3B9D}" destId="{403392BA-9DDD-49B5-B1B4-57EDF3CE69A0}" srcOrd="0" destOrd="0" parTransId="{8A18A55D-91B5-4719-A3D1-3966FD7E24F3}" sibTransId="{3FEA7334-8EBC-482B-B616-2D7DF3F4D15A}"/>
    <dgm:cxn modelId="{47339E51-D6C6-4BDD-9DC1-9F851D9A30DF}" srcId="{BB4D3209-618C-46C6-86BB-72A270FC3B9D}" destId="{1D05E092-9EBB-4BF0-A633-8DE62F15F26B}" srcOrd="1" destOrd="0" parTransId="{2426F609-2BFB-4DB5-9D78-EA583B4D4176}" sibTransId="{21D72026-58A3-47C3-BBC4-55F13BF15B0A}"/>
    <dgm:cxn modelId="{E57BB898-2F66-4801-A12B-DFE3F691F199}" type="presOf" srcId="{BB4D3209-618C-46C6-86BB-72A270FC3B9D}" destId="{F4492B7F-9B7C-4BC4-87C7-4ACCAD56B786}" srcOrd="0" destOrd="0" presId="urn:microsoft.com/office/officeart/2005/8/layout/venn1"/>
    <dgm:cxn modelId="{016641CE-80E2-4650-8724-B026EF06F8ED}" type="presOf" srcId="{D9D0BD47-C944-49EF-BE7E-D427CF62129C}" destId="{942EA5C6-649E-4E16-AA22-9D64D44A6257}" srcOrd="0" destOrd="0" presId="urn:microsoft.com/office/officeart/2005/8/layout/venn1"/>
    <dgm:cxn modelId="{B7C8AC86-6D41-4056-BAB6-AC0461957EE6}" type="presOf" srcId="{403392BA-9DDD-49B5-B1B4-57EDF3CE69A0}" destId="{1D5A7377-1C9D-4C5F-9A5A-55FD377E8A3F}" srcOrd="0" destOrd="0" presId="urn:microsoft.com/office/officeart/2005/8/layout/venn1"/>
    <dgm:cxn modelId="{4B2DD44D-C29E-44DC-8B6E-23647CD0AF06}" type="presOf" srcId="{403392BA-9DDD-49B5-B1B4-57EDF3CE69A0}" destId="{21F7A5A1-05EE-4E85-AB23-C396CCCA10DA}" srcOrd="1" destOrd="0" presId="urn:microsoft.com/office/officeart/2005/8/layout/venn1"/>
    <dgm:cxn modelId="{DF5E57CA-7DA5-445C-A27B-935CCE396865}" type="presOf" srcId="{1D05E092-9EBB-4BF0-A633-8DE62F15F26B}" destId="{4A290C84-802C-4513-A23A-5C7D8B5B1202}" srcOrd="1" destOrd="0" presId="urn:microsoft.com/office/officeart/2005/8/layout/venn1"/>
    <dgm:cxn modelId="{D435A6DB-3590-4DCA-95A7-C86FA25BD90A}" type="presOf" srcId="{1D05E092-9EBB-4BF0-A633-8DE62F15F26B}" destId="{11DF7BE9-6CEE-4CE6-AC68-DB2E58FACB6F}" srcOrd="0" destOrd="0" presId="urn:microsoft.com/office/officeart/2005/8/layout/venn1"/>
    <dgm:cxn modelId="{99DB9F72-6737-4F79-B0A9-BCC9ABE85B58}" srcId="{BB4D3209-618C-46C6-86BB-72A270FC3B9D}" destId="{4AB15349-626A-4F29-BEC8-77E586A9E832}" srcOrd="2" destOrd="0" parTransId="{778E1B5A-FA8B-4E8B-9346-E738C77DAE81}" sibTransId="{DD0856EF-D1D4-4CB3-99F6-12F00C5BE79B}"/>
    <dgm:cxn modelId="{8AA3A9B9-3C4F-429E-B7E5-010610A96277}" type="presOf" srcId="{4AB15349-626A-4F29-BEC8-77E586A9E832}" destId="{3B5C4174-31FD-4820-84EE-ACDF02FB7D10}" srcOrd="1" destOrd="0" presId="urn:microsoft.com/office/officeart/2005/8/layout/venn1"/>
    <dgm:cxn modelId="{C3AC7234-8B8A-45CB-9A01-331FFBED943F}" type="presParOf" srcId="{F4492B7F-9B7C-4BC4-87C7-4ACCAD56B786}" destId="{1D5A7377-1C9D-4C5F-9A5A-55FD377E8A3F}" srcOrd="0" destOrd="0" presId="urn:microsoft.com/office/officeart/2005/8/layout/venn1"/>
    <dgm:cxn modelId="{26648B53-BABC-400D-AF64-0AD170111EA4}" type="presParOf" srcId="{F4492B7F-9B7C-4BC4-87C7-4ACCAD56B786}" destId="{21F7A5A1-05EE-4E85-AB23-C396CCCA10DA}" srcOrd="1" destOrd="0" presId="urn:microsoft.com/office/officeart/2005/8/layout/venn1"/>
    <dgm:cxn modelId="{F816C405-A281-490F-AD37-F4B01721F0CA}" type="presParOf" srcId="{F4492B7F-9B7C-4BC4-87C7-4ACCAD56B786}" destId="{11DF7BE9-6CEE-4CE6-AC68-DB2E58FACB6F}" srcOrd="2" destOrd="0" presId="urn:microsoft.com/office/officeart/2005/8/layout/venn1"/>
    <dgm:cxn modelId="{30375D2B-572E-4890-AC98-283656D2AE9C}" type="presParOf" srcId="{F4492B7F-9B7C-4BC4-87C7-4ACCAD56B786}" destId="{4A290C84-802C-4513-A23A-5C7D8B5B1202}" srcOrd="3" destOrd="0" presId="urn:microsoft.com/office/officeart/2005/8/layout/venn1"/>
    <dgm:cxn modelId="{4A672494-AA2A-45EC-A3EF-B7B6DA0358C9}" type="presParOf" srcId="{F4492B7F-9B7C-4BC4-87C7-4ACCAD56B786}" destId="{19594A30-40B7-4E62-B163-D57C0C753AC8}" srcOrd="4" destOrd="0" presId="urn:microsoft.com/office/officeart/2005/8/layout/venn1"/>
    <dgm:cxn modelId="{8DD03B59-78DC-402C-9926-FE5688120DCF}" type="presParOf" srcId="{F4492B7F-9B7C-4BC4-87C7-4ACCAD56B786}" destId="{3B5C4174-31FD-4820-84EE-ACDF02FB7D10}" srcOrd="5" destOrd="0" presId="urn:microsoft.com/office/officeart/2005/8/layout/venn1"/>
    <dgm:cxn modelId="{F1DF41AD-3C2F-41CF-9755-46C155E6A5B8}" type="presParOf" srcId="{F4492B7F-9B7C-4BC4-87C7-4ACCAD56B786}" destId="{942EA5C6-649E-4E16-AA22-9D64D44A6257}" srcOrd="6" destOrd="0" presId="urn:microsoft.com/office/officeart/2005/8/layout/venn1"/>
    <dgm:cxn modelId="{D42F919E-9567-4DC9-9056-E8046A9293C1}" type="presParOf" srcId="{F4492B7F-9B7C-4BC4-87C7-4ACCAD56B786}" destId="{459D66C4-2547-4F5D-BE72-86AD3A21E742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A7377-1C9D-4C5F-9A5A-55FD377E8A3F}">
      <dsp:nvSpPr>
        <dsp:cNvPr id="0" name=""/>
        <dsp:cNvSpPr/>
      </dsp:nvSpPr>
      <dsp:spPr>
        <a:xfrm>
          <a:off x="2471031" y="75754"/>
          <a:ext cx="3939224" cy="3939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99,9% de las víctimas eran de nacionalidad venezolana.</a:t>
          </a:r>
          <a:b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</a:br>
          <a:endParaRPr lang="es-VE" sz="18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925557" y="606034"/>
        <a:ext cx="3030172" cy="1249946"/>
      </dsp:txXfrm>
    </dsp:sp>
    <dsp:sp modelId="{11DF7BE9-6CEE-4CE6-AC68-DB2E58FACB6F}">
      <dsp:nvSpPr>
        <dsp:cNvPr id="0" name=""/>
        <dsp:cNvSpPr/>
      </dsp:nvSpPr>
      <dsp:spPr>
        <a:xfrm>
          <a:off x="4213381" y="1818103"/>
          <a:ext cx="3939224" cy="3939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En el 44,5% de los casos la víctima estaba en edades comprendidas entre 22 a 42 años.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VE" sz="18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El 11,8% en edades de 64 a 80 años.</a:t>
          </a:r>
          <a:endParaRPr lang="es-VE" sz="18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6334501" y="2272629"/>
        <a:ext cx="1515086" cy="3030172"/>
      </dsp:txXfrm>
    </dsp:sp>
    <dsp:sp modelId="{19594A30-40B7-4E62-B163-D57C0C753AC8}">
      <dsp:nvSpPr>
        <dsp:cNvPr id="0" name=""/>
        <dsp:cNvSpPr/>
      </dsp:nvSpPr>
      <dsp:spPr>
        <a:xfrm>
          <a:off x="2471031" y="3560452"/>
          <a:ext cx="3939224" cy="3939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16,7% de las víctimas estuvo desaparecida antes del hallazgo del cadáver.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endParaRPr lang="es-VE" sz="18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925557" y="5719450"/>
        <a:ext cx="3030172" cy="1249946"/>
      </dsp:txXfrm>
    </dsp:sp>
    <dsp:sp modelId="{942EA5C6-649E-4E16-AA22-9D64D44A6257}">
      <dsp:nvSpPr>
        <dsp:cNvPr id="0" name=""/>
        <dsp:cNvSpPr/>
      </dsp:nvSpPr>
      <dsp:spPr>
        <a:xfrm>
          <a:off x="728682" y="1818103"/>
          <a:ext cx="3939224" cy="3939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El 5,6 % de las mujeres víctimas de </a:t>
          </a:r>
          <a:r>
            <a:rPr lang="es-VE" sz="1800" b="1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femicidios</a:t>
          </a:r>
          <a:r>
            <a:rPr lang="es-VE" sz="1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eran madres.</a:t>
          </a:r>
          <a:endParaRPr lang="es-VE" sz="18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031700" y="2272629"/>
        <a:ext cx="1515086" cy="3030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10102" y="3355423"/>
            <a:ext cx="9181147" cy="231528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20203" y="6120764"/>
            <a:ext cx="7560946" cy="27603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5019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19333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3233" y="6940869"/>
            <a:ext cx="9181147" cy="2145268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53233" y="4578075"/>
            <a:ext cx="9181147" cy="236279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7080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40068" y="2520317"/>
            <a:ext cx="4770596" cy="712839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90687" y="2520317"/>
            <a:ext cx="4770596" cy="712839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6249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2417802"/>
            <a:ext cx="4772472" cy="1007626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840" indent="0">
              <a:buNone/>
              <a:defRPr sz="1900" b="1"/>
            </a:lvl7pPr>
            <a:lvl8pPr marL="3840480" indent="0">
              <a:buNone/>
              <a:defRPr sz="1900" b="1"/>
            </a:lvl8pPr>
            <a:lvl9pPr marL="4389120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0068" y="3425428"/>
            <a:ext cx="4772472" cy="6223279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486937" y="2417802"/>
            <a:ext cx="4774346" cy="1007626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840" indent="0">
              <a:buNone/>
              <a:defRPr sz="1900" b="1"/>
            </a:lvl7pPr>
            <a:lvl8pPr marL="3840480" indent="0">
              <a:buNone/>
              <a:defRPr sz="1900" b="1"/>
            </a:lvl8pPr>
            <a:lvl9pPr marL="4389120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486937" y="3425428"/>
            <a:ext cx="4774346" cy="6223279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4157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5743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6621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68" y="430054"/>
            <a:ext cx="3553570" cy="183022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23028" y="430056"/>
            <a:ext cx="6038256" cy="9218653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40068" y="2260283"/>
            <a:ext cx="3553570" cy="7388425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840" indent="0">
              <a:buNone/>
              <a:defRPr sz="1100"/>
            </a:lvl7pPr>
            <a:lvl8pPr marL="3840480" indent="0">
              <a:buNone/>
              <a:defRPr sz="1100"/>
            </a:lvl8pPr>
            <a:lvl9pPr marL="4389120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7312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7141" y="7560946"/>
            <a:ext cx="6480810" cy="89261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117141" y="965121"/>
            <a:ext cx="6480810" cy="648081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17141" y="8453559"/>
            <a:ext cx="6480810" cy="1267657"/>
          </a:xfrm>
        </p:spPr>
        <p:txBody>
          <a:bodyPr/>
          <a:lstStyle>
            <a:lvl1pPr marL="0" indent="0">
              <a:buNone/>
              <a:defRPr sz="1700"/>
            </a:lvl1pPr>
            <a:lvl2pPr marL="548640" indent="0">
              <a:buNone/>
              <a:defRPr sz="14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840" indent="0">
              <a:buNone/>
              <a:defRPr sz="1100"/>
            </a:lvl7pPr>
            <a:lvl8pPr marL="3840480" indent="0">
              <a:buNone/>
              <a:defRPr sz="1100"/>
            </a:lvl8pPr>
            <a:lvl9pPr marL="4389120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2767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2145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830980" y="432557"/>
            <a:ext cx="2430304" cy="92161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40068" y="432557"/>
            <a:ext cx="7110889" cy="92161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1653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40068" y="432554"/>
            <a:ext cx="9721216" cy="1800226"/>
          </a:xfrm>
          <a:prstGeom prst="rect">
            <a:avLst/>
          </a:prstGeom>
        </p:spPr>
        <p:txBody>
          <a:bodyPr vert="horz" lIns="109728" tIns="54864" rIns="109728" bIns="54864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2520317"/>
            <a:ext cx="9721216" cy="7128391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40068" y="10011253"/>
            <a:ext cx="2520316" cy="575071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94537-4321-4725-AD9C-86FCCA0A949B}" type="datetimeFigureOut">
              <a:rPr lang="es-VE" smtClean="0"/>
              <a:t>19-04-2021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690462" y="10011253"/>
            <a:ext cx="3420427" cy="575071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740968" y="10011253"/>
            <a:ext cx="2520316" cy="575071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6FA26-1554-4386-B98B-3ACD7D7320A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9655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97280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emicidio y Feminicid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9" y="1971311"/>
            <a:ext cx="10801868" cy="883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3945379173"/>
              </p:ext>
            </p:extLst>
          </p:nvPr>
        </p:nvGraphicFramePr>
        <p:xfrm>
          <a:off x="2136014" y="2577775"/>
          <a:ext cx="8881288" cy="7575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Rectángulo"/>
          <p:cNvSpPr/>
          <p:nvPr/>
        </p:nvSpPr>
        <p:spPr>
          <a:xfrm>
            <a:off x="254761" y="1971309"/>
            <a:ext cx="3067134" cy="1661986"/>
          </a:xfrm>
          <a:prstGeom prst="rect">
            <a:avLst/>
          </a:prstGeom>
        </p:spPr>
        <p:txBody>
          <a:bodyPr wrap="square" lIns="109722" tIns="54860" rIns="109722" bIns="54860">
            <a:spAutoFit/>
          </a:bodyPr>
          <a:lstStyle/>
          <a:p>
            <a:pPr algn="just"/>
            <a:endParaRPr lang="es-VE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Ocurrió un (1) </a:t>
            </a:r>
            <a:r>
              <a:rPr lang="es-VE" sz="25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femicidio</a:t>
            </a:r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cada </a:t>
            </a:r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33 </a:t>
            </a:r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horas.</a:t>
            </a:r>
          </a:p>
        </p:txBody>
      </p:sp>
      <p:sp>
        <p:nvSpPr>
          <p:cNvPr id="8" name="7 Rectángulo"/>
          <p:cNvSpPr/>
          <p:nvPr/>
        </p:nvSpPr>
        <p:spPr>
          <a:xfrm rot="20833415">
            <a:off x="254761" y="7931068"/>
            <a:ext cx="3921781" cy="2049785"/>
          </a:xfrm>
          <a:prstGeom prst="rect">
            <a:avLst/>
          </a:prstGeom>
        </p:spPr>
        <p:txBody>
          <a:bodyPr wrap="square" lIns="109722" tIns="54860" rIns="109722" bIns="54860">
            <a:spAutoFit/>
          </a:bodyPr>
          <a:lstStyle/>
          <a:p>
            <a:pPr algn="just"/>
            <a:endParaRPr lang="es-VE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El  73% de los </a:t>
            </a:r>
            <a:r>
              <a:rPr lang="es-VE" sz="25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Femicidios</a:t>
            </a:r>
            <a:r>
              <a:rPr lang="es-VE" sz="2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lo reportan  los medios digitales  no gubernamentales</a:t>
            </a:r>
            <a:endParaRPr lang="es-VE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51746" y="9231691"/>
            <a:ext cx="5400676" cy="420624"/>
          </a:xfrm>
          <a:prstGeom prst="rect">
            <a:avLst/>
          </a:prstGeom>
        </p:spPr>
        <p:txBody>
          <a:bodyPr lIns="81276" tIns="40638" rIns="81276" bIns="40638">
            <a:spAutoFit/>
          </a:bodyPr>
          <a:lstStyle/>
          <a:p>
            <a:r>
              <a:rPr lang="es-VE" dirty="0"/>
              <a:t> </a:t>
            </a:r>
          </a:p>
        </p:txBody>
      </p:sp>
      <p:pic>
        <p:nvPicPr>
          <p:cNvPr id="3078" name="Picture 6" descr="Otras Voces En Educación - YouTub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" y="72085"/>
            <a:ext cx="1750252" cy="175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254760" y="-47492"/>
            <a:ext cx="10513243" cy="1440388"/>
          </a:xfrm>
          <a:prstGeom prst="rect">
            <a:avLst/>
          </a:prstGeom>
          <a:noFill/>
        </p:spPr>
        <p:txBody>
          <a:bodyPr wrap="square" lIns="109722" tIns="54860" rIns="109722" bIns="54860" rtlCol="0">
            <a:spAutoFit/>
          </a:bodyPr>
          <a:lstStyle/>
          <a:p>
            <a:pPr algn="ctr"/>
            <a:r>
              <a:rPr lang="es-VE" sz="2900" b="1" dirty="0"/>
              <a:t>FEMICIDIOS </a:t>
            </a:r>
          </a:p>
          <a:p>
            <a:pPr algn="ctr"/>
            <a:r>
              <a:rPr lang="es-VE" sz="2900" b="1" dirty="0"/>
              <a:t>1er. Trimestre 2021</a:t>
            </a:r>
          </a:p>
          <a:p>
            <a:pPr algn="ctr"/>
            <a:r>
              <a:rPr lang="es-VE" sz="2900" b="1" dirty="0"/>
              <a:t>DATOS FORENCES</a:t>
            </a:r>
            <a:endParaRPr lang="es-VE" sz="29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733938" y="2104005"/>
            <a:ext cx="2808312" cy="857666"/>
          </a:xfrm>
          <a:prstGeom prst="rect">
            <a:avLst/>
          </a:prstGeom>
          <a:noFill/>
        </p:spPr>
        <p:txBody>
          <a:bodyPr wrap="square" lIns="81276" tIns="40638" rIns="81276" bIns="40638" rtlCol="0">
            <a:spAutoFit/>
          </a:bodyPr>
          <a:lstStyle/>
          <a:p>
            <a:pPr algn="r"/>
            <a:r>
              <a:rPr lang="es-VE" sz="2500" b="1" dirty="0">
                <a:solidFill>
                  <a:schemeClr val="bg1"/>
                </a:solidFill>
              </a:rPr>
              <a:t>Autora: </a:t>
            </a:r>
          </a:p>
          <a:p>
            <a:pPr algn="r"/>
            <a:r>
              <a:rPr lang="es-VE" sz="2500" b="1" dirty="0">
                <a:solidFill>
                  <a:schemeClr val="bg1"/>
                </a:solidFill>
              </a:rPr>
              <a:t>Rose Hernández</a:t>
            </a:r>
            <a:endParaRPr lang="es-VE" sz="2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5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104</Words>
  <Application>Microsoft Office PowerPoint</Application>
  <PresentationFormat>Personalizado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2</cp:revision>
  <dcterms:created xsi:type="dcterms:W3CDTF">2021-04-19T21:28:59Z</dcterms:created>
  <dcterms:modified xsi:type="dcterms:W3CDTF">2021-04-19T21:46:58Z</dcterms:modified>
</cp:coreProperties>
</file>